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06" roundtripDataSignature="AMtx7mjP7MvrWtR9kW8B+5XawEzgTvV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7303C6-33ED-4BA2-9871-D7C765C41CDE}">
  <a:tblStyle styleId="{5B7303C6-33ED-4BA2-9871-D7C765C41C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22AB94F-E912-4CA8-96E8-73A3251E3738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DFD"/>
          </a:solidFill>
        </a:fill>
      </a:tcStyle>
    </a:band1H>
    <a:band2H>
      <a:tcTxStyle/>
    </a:band2H>
    <a:band1V>
      <a:tcTxStyle/>
      <a:tcStyle>
        <a:fill>
          <a:solidFill>
            <a:srgbClr val="E8EDFD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106" Type="http://customschemas.google.com/relationships/presentationmetadata" Target="meta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7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p7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ja-JP"/>
              <a:t>80分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/>
              <a:t>７５分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8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8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8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8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8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8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8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8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8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8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9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2"/>
          <p:cNvSpPr txBox="1"/>
          <p:nvPr>
            <p:ph idx="12" type="sldNum"/>
          </p:nvPr>
        </p:nvSpPr>
        <p:spPr>
          <a:xfrm>
            <a:off x="6868553" y="48119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7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" name="Google Shape;52;p112"/>
          <p:cNvSpPr/>
          <p:nvPr/>
        </p:nvSpPr>
        <p:spPr>
          <a:xfrm>
            <a:off x="0" y="0"/>
            <a:ext cx="9144000" cy="4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112"/>
          <p:cNvCxnSpPr/>
          <p:nvPr/>
        </p:nvCxnSpPr>
        <p:spPr>
          <a:xfrm>
            <a:off x="218047" y="4799932"/>
            <a:ext cx="8707800" cy="0"/>
          </a:xfrm>
          <a:prstGeom prst="straightConnector1">
            <a:avLst/>
          </a:prstGeom>
          <a:noFill/>
          <a:ln cap="flat" cmpd="sng" w="9525">
            <a:solidFill>
              <a:srgbClr val="3E3E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12"/>
          <p:cNvSpPr txBox="1"/>
          <p:nvPr/>
        </p:nvSpPr>
        <p:spPr>
          <a:xfrm>
            <a:off x="7223503" y="4851950"/>
            <a:ext cx="1488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 2023  Gorilla　Mountain　Co.Ltd..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0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0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29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9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25.jpg"/><Relationship Id="rId4" Type="http://schemas.openxmlformats.org/officeDocument/2006/relationships/image" Target="../media/image128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39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35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8.jpg"/><Relationship Id="rId4" Type="http://schemas.openxmlformats.org/officeDocument/2006/relationships/image" Target="../media/image123.png"/><Relationship Id="rId5" Type="http://schemas.openxmlformats.org/officeDocument/2006/relationships/image" Target="../media/image81.pn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7.jpg"/><Relationship Id="rId4" Type="http://schemas.openxmlformats.org/officeDocument/2006/relationships/image" Target="../media/image97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2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46.jpg"/><Relationship Id="rId4" Type="http://schemas.openxmlformats.org/officeDocument/2006/relationships/image" Target="../media/image144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41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40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27.pn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40.jpg"/></Relationships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6"/>
          <p:cNvSpPr/>
          <p:nvPr/>
        </p:nvSpPr>
        <p:spPr>
          <a:xfrm>
            <a:off x="3053439" y="453872"/>
            <a:ext cx="3455133" cy="103015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32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行動の仕方</a:t>
            </a:r>
            <a:endParaRPr/>
          </a:p>
        </p:txBody>
      </p:sp>
      <p:pic>
        <p:nvPicPr>
          <p:cNvPr descr="Gift Free Stock Photo - Public Domain Pictures" id="1261" name="Google Shape;126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250" y="378560"/>
            <a:ext cx="2181179" cy="1226913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1262" name="Google Shape;1262;p76"/>
          <p:cNvGraphicFramePr/>
          <p:nvPr/>
        </p:nvGraphicFramePr>
        <p:xfrm>
          <a:off x="524656" y="20843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{D22AB94F-E912-4CA8-96E8-73A3251E3738}</a:tableStyleId>
              </a:tblPr>
              <a:tblGrid>
                <a:gridCol w="2023675"/>
                <a:gridCol w="2023675"/>
                <a:gridCol w="2023675"/>
                <a:gridCol w="2023675"/>
              </a:tblGrid>
              <a:tr h="82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>
                          <a:latin typeface="Yu Gothic"/>
                        </a:rPr>
                        <a:t/>
                      </a:r>
                      <a:endParaRPr sz="2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cap="none" strike="noStrike" b="1">
                          <a:solidFill>
                            <a:srgbClr val="1F2937"/>
                          </a:solidFill>
                          <a:latin typeface="Yu Gothic"/>
                        </a:rPr>
                        <a:t>Giver</a:t>
                      </a:r>
                      <a:endParaRPr sz="2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cap="none" strike="noStrike" b="1">
                          <a:solidFill>
                            <a:srgbClr val="1F2937"/>
                          </a:solidFill>
                          <a:latin typeface="Yu Gothic"/>
                        </a:rPr>
                        <a:t>Taker</a:t>
                      </a:r>
                      <a:endParaRPr sz="2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400" u="none" cap="none" strike="noStrike" b="1">
                          <a:solidFill>
                            <a:srgbClr val="1F2937"/>
                          </a:solidFill>
                          <a:latin typeface="Yu Gothic"/>
                        </a:rPr>
                        <a:t>Give＆Taker</a:t>
                      </a:r>
                      <a:endParaRPr sz="2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目的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相手のため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自分のため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公平さを求める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行動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基本Give</a:t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基本Take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Takeのために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Giveもする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2000" u="none" cap="none" strike="noStrike">
                          <a:latin typeface="Yu Gothic"/>
                        </a:rPr>
                        <a:t>Give&amp;Take</a:t>
                      </a:r>
                      <a:endParaRPr sz="20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63" name="TextBox 126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76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婚活におけるギバー・テイカー分類の落とし穴 | 縁結びお世話係 さん" id="1267" name="Google Shape;1267;p77"/>
          <p:cNvPicPr preferRelativeResize="0"/>
          <p:nvPr/>
        </p:nvPicPr>
        <p:blipFill rotWithShape="1">
          <a:blip r:embed="rId3">
            <a:alphaModFix amt="54000"/>
          </a:blip>
          <a:srcRect b="0" l="0" r="0" t="0"/>
          <a:stretch/>
        </p:blipFill>
        <p:spPr>
          <a:xfrm>
            <a:off x="1482454" y="1171137"/>
            <a:ext cx="6237696" cy="38252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68" name="Google Shape;1268;p77"/>
          <p:cNvSpPr txBox="1"/>
          <p:nvPr>
            <p:ph type="title"/>
          </p:nvPr>
        </p:nvSpPr>
        <p:spPr>
          <a:xfrm>
            <a:off x="311700" y="110582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TakerではなくGiverになろう。</a:t>
            </a:r>
            <a:endParaRPr/>
          </a:p>
        </p:txBody>
      </p:sp>
      <p:sp>
        <p:nvSpPr>
          <p:cNvPr id="1269" name="TextBox 126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77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Google Shape;1273;p78"/>
          <p:cNvPicPr preferRelativeResize="0"/>
          <p:nvPr/>
        </p:nvPicPr>
        <p:blipFill rotWithShape="1">
          <a:blip r:embed="rId3">
            <a:alphaModFix/>
          </a:blip>
          <a:srcRect b="0" l="19006" r="0" t="2794"/>
          <a:stretch/>
        </p:blipFill>
        <p:spPr>
          <a:xfrm>
            <a:off x="1669476" y="143691"/>
            <a:ext cx="6123186" cy="4999809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うさぎの顔のイラスト | かわいいフリー素材集 いらすとや" id="1274" name="Google Shape;127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4591" y="5637"/>
            <a:ext cx="2293495" cy="228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78"/>
          <p:cNvSpPr txBox="1"/>
          <p:nvPr/>
        </p:nvSpPr>
        <p:spPr>
          <a:xfrm>
            <a:off x="2175244" y="4042514"/>
            <a:ext cx="5111649" cy="830997"/>
          </a:xfrm>
          <a:prstGeom prst="rect">
            <a:avLst/>
          </a:prstGeom>
          <a:solidFill>
            <a:schemeClr val="lt1">
              <a:alpha val="76078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母親にエルメスバーキン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24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プレゼントできました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TextBox 1275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78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79"/>
          <p:cNvSpPr/>
          <p:nvPr/>
        </p:nvSpPr>
        <p:spPr>
          <a:xfrm>
            <a:off x="0" y="1"/>
            <a:ext cx="2906829" cy="514349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Yu Gothic"/>
              </a:rP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79"/>
          <p:cNvSpPr txBox="1"/>
          <p:nvPr/>
        </p:nvSpPr>
        <p:spPr>
          <a:xfrm>
            <a:off x="760396" y="1171365"/>
            <a:ext cx="158816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目</a:t>
            </a:r>
            <a:endParaRPr b="0" i="0" sz="8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8800" u="none" cap="none" strike="noStrike">
                <a:solidFill>
                  <a:srgbClr val="1F2937"/>
                </a:solidFill>
                <a:latin typeface="Yu Gothic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1282" name="Google Shape;1282;p79"/>
          <p:cNvSpPr txBox="1"/>
          <p:nvPr/>
        </p:nvSpPr>
        <p:spPr>
          <a:xfrm>
            <a:off x="3534877" y="3509420"/>
            <a:ext cx="38978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④20代で実践すべき習慣・学び・お金のこと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79"/>
          <p:cNvSpPr txBox="1"/>
          <p:nvPr/>
        </p:nvSpPr>
        <p:spPr>
          <a:xfrm>
            <a:off x="3534877" y="2151325"/>
            <a:ext cx="508446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③2026年にも通用するキャリアの作り方</a:t>
            </a: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　　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・やって良かったこと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　・やらないほうがいいこと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79"/>
          <p:cNvSpPr txBox="1"/>
          <p:nvPr/>
        </p:nvSpPr>
        <p:spPr>
          <a:xfrm>
            <a:off x="3534877" y="4331796"/>
            <a:ext cx="464247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chemeClr val="dk1"/>
                </a:solidFill>
                <a:latin typeface="Yu Gothic"/>
                <a:ea typeface="Arial"/>
                <a:cs typeface="Arial"/>
                <a:sym typeface="Arial"/>
              </a:rPr>
              <a:t>⑤目標・夢を叶える。の過程を実践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79"/>
          <p:cNvSpPr txBox="1"/>
          <p:nvPr/>
        </p:nvSpPr>
        <p:spPr>
          <a:xfrm>
            <a:off x="3534877" y="543129"/>
            <a:ext cx="317254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ja-JP" sz="2000" u="none" cap="none" strike="noStrike">
                <a:solidFill>
                  <a:srgbClr val="DDDDDD"/>
                </a:solidFill>
                <a:latin typeface="Yu Gothic"/>
                <a:ea typeface="Arial"/>
                <a:cs typeface="Arial"/>
                <a:sym typeface="Arial"/>
              </a:rPr>
              <a:t>①自己紹介・会社紹介</a:t>
            </a:r>
            <a:endParaRPr b="0" i="0" sz="20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79"/>
          <p:cNvSpPr txBox="1"/>
          <p:nvPr/>
        </p:nvSpPr>
        <p:spPr>
          <a:xfrm>
            <a:off x="3534877" y="1347227"/>
            <a:ext cx="3250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000" u="none" cap="none" strike="noStrike">
                <a:solidFill>
                  <a:srgbClr val="D6D6D6"/>
                </a:solidFill>
                <a:latin typeface="Yu Gothic"/>
                <a:ea typeface="Arial"/>
                <a:cs typeface="Arial"/>
                <a:sym typeface="Arial"/>
              </a:rPr>
              <a:t>②会社員・経営者・複業人材の違い</a:t>
            </a:r>
            <a:endParaRPr b="0" i="0" sz="2000" u="none" cap="none" strike="noStrik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TextBox 1286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79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自分で考える力」を鍛える、ハーバード・スタンフォード流トレーニング | 読み方の角度 | EL BORDE（エル・ボルデ） by Nomura -  ビジネスもプライベートも妥協しないミライを築くためのWEBマガジン さん" id="1291" name="Google Shape;1291;p80"/>
          <p:cNvPicPr preferRelativeResize="0"/>
          <p:nvPr/>
        </p:nvPicPr>
        <p:blipFill rotWithShape="1">
          <a:blip r:embed="rId3">
            <a:alphaModFix amt="68000"/>
          </a:blip>
          <a:srcRect b="0" l="41482" r="0" t="0"/>
          <a:stretch/>
        </p:blipFill>
        <p:spPr>
          <a:xfrm>
            <a:off x="6041037" y="2176778"/>
            <a:ext cx="2791264" cy="28357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92" name="Google Shape;1292;p80"/>
          <p:cNvSpPr txBox="1"/>
          <p:nvPr>
            <p:ph type="title"/>
          </p:nvPr>
        </p:nvSpPr>
        <p:spPr>
          <a:xfrm>
            <a:off x="311700" y="188721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まず、何をすればいいのか</a:t>
            </a:r>
            <a:endParaRPr/>
          </a:p>
        </p:txBody>
      </p:sp>
      <p:sp>
        <p:nvSpPr>
          <p:cNvPr id="1293" name="TextBox 129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80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解説】ビジョンとは？ 「ビジョン」の本質と７つの誤解 | Hello ..." id="1297" name="Google Shape;1297;p81"/>
          <p:cNvPicPr preferRelativeResize="0"/>
          <p:nvPr/>
        </p:nvPicPr>
        <p:blipFill rotWithShape="1">
          <a:blip r:embed="rId3">
            <a:alphaModFix amt="68000"/>
          </a:blip>
          <a:srcRect b="0" l="0" r="0" t="0"/>
          <a:stretch/>
        </p:blipFill>
        <p:spPr>
          <a:xfrm rot="-328307">
            <a:off x="290381" y="1591699"/>
            <a:ext cx="5882287" cy="338218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98" name="Google Shape;1298;p81"/>
          <p:cNvSpPr txBox="1"/>
          <p:nvPr>
            <p:ph type="title"/>
          </p:nvPr>
        </p:nvSpPr>
        <p:spPr>
          <a:xfrm>
            <a:off x="455392" y="119600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ビジョン・ミッションを掲げる</a:t>
            </a:r>
            <a:endParaRPr/>
          </a:p>
        </p:txBody>
      </p:sp>
      <p:sp>
        <p:nvSpPr>
          <p:cNvPr id="1299" name="TextBox 129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81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82"/>
          <p:cNvSpPr txBox="1"/>
          <p:nvPr>
            <p:ph type="title"/>
          </p:nvPr>
        </p:nvSpPr>
        <p:spPr>
          <a:xfrm>
            <a:off x="311700" y="1491283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ただ、経験値が低いと何も想像できない</a:t>
            </a:r>
            <a:endParaRPr/>
          </a:p>
        </p:txBody>
      </p:sp>
      <p:pic>
        <p:nvPicPr>
          <p:cNvPr descr="ヒトカゲ｜ポケモンずかん さん" id="1304" name="Google Shape;130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1016" y="2798635"/>
            <a:ext cx="2018544" cy="2018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はてなマーク（3種） – 【てがきですのβ】かわいい・ゆるい無料イラスト さん" id="1305" name="Google Shape;130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4265" y="2438014"/>
            <a:ext cx="1007850" cy="100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男性ロング(カラー)/理学療法士/福祉施設介護者/介護・医療/無料イラスト素材 さん" id="1306" name="Google Shape;1306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4441" y="2870197"/>
            <a:ext cx="2018544" cy="2018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はてなマーク（3種） – 【てがきですのβ】かわいい・ゆるい無料イラスト さん" id="1307" name="Google Shape;130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5338" y="2306493"/>
            <a:ext cx="1007850" cy="10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TextBox 1307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82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リザードン｜ポケモンずかん さん" id="1312" name="Google Shape;131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4893" y="2737356"/>
            <a:ext cx="2318554" cy="2318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3" name="Google Shape;1313;p83"/>
          <p:cNvSpPr txBox="1"/>
          <p:nvPr>
            <p:ph type="title"/>
          </p:nvPr>
        </p:nvSpPr>
        <p:spPr>
          <a:xfrm>
            <a:off x="311700" y="13090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ja-JP">
                <a:latin typeface="Yu Gothic"/>
              </a:rPr>
              <a:t>レベルを上げてから考えても遅くはない。</a:t>
            </a:r>
            <a:br>
              <a:rPr lang="ja-JP"/>
            </a:br>
            <a:br>
              <a:rPr lang="ja-JP"/>
            </a:br>
            <a:r>
              <a:rPr lang="ja-JP">
                <a:latin typeface="Yu Gothic"/>
              </a:rPr>
              <a:t>とりあえず経験を積んでレベルを上げよう！</a:t>
            </a:r>
            <a:endParaRPr/>
          </a:p>
        </p:txBody>
      </p:sp>
      <p:pic>
        <p:nvPicPr>
          <p:cNvPr descr="理学療法士の給料年収・初任給や仕事内容・求人募集を解説！ | 給料BANK" id="1314" name="Google Shape;1314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4085" y="2847444"/>
            <a:ext cx="2073337" cy="207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TextBox 131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83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理想の未来を引き寄せる「ビジョンボード」の作り方 さん" id="1319" name="Google Shape;1319;p84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2143593" y="1432602"/>
            <a:ext cx="4653316" cy="348549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320" name="Google Shape;1320;p84"/>
          <p:cNvSpPr txBox="1"/>
          <p:nvPr>
            <p:ph type="title"/>
          </p:nvPr>
        </p:nvSpPr>
        <p:spPr>
          <a:xfrm>
            <a:off x="311700" y="47088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夢ノート・ビジョンボードを作る</a:t>
            </a:r>
            <a:endParaRPr/>
          </a:p>
        </p:txBody>
      </p:sp>
      <p:sp>
        <p:nvSpPr>
          <p:cNvPr id="1321" name="TextBox 1320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机の上にある数種類のパンフレット&#10;&#10;中程度の精度で自動的に生成された説明" id="1325" name="Google Shape;1325;p85"/>
          <p:cNvPicPr preferRelativeResize="0"/>
          <p:nvPr/>
        </p:nvPicPr>
        <p:blipFill rotWithShape="1">
          <a:blip r:embed="rId3">
            <a:alphaModFix/>
          </a:blip>
          <a:srcRect b="0" l="17421" r="10496" t="6337"/>
          <a:stretch/>
        </p:blipFill>
        <p:spPr>
          <a:xfrm rot="5400000">
            <a:off x="4652172" y="412546"/>
            <a:ext cx="4370081" cy="4258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ーブル, 横たわる が含まれている画像&#10;&#10;自動的に生成された説明" id="1326" name="Google Shape;1326;p85"/>
          <p:cNvPicPr preferRelativeResize="0"/>
          <p:nvPr/>
        </p:nvPicPr>
        <p:blipFill rotWithShape="1">
          <a:blip r:embed="rId4">
            <a:alphaModFix/>
          </a:blip>
          <a:srcRect b="0" l="26689" r="13337" t="19545"/>
          <a:stretch/>
        </p:blipFill>
        <p:spPr>
          <a:xfrm rot="5400000">
            <a:off x="13497" y="343374"/>
            <a:ext cx="4409160" cy="4436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TextBox 1326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85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キスト&#10;&#10;自動的に生成された説明" id="1331" name="Google Shape;133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821" y="354842"/>
            <a:ext cx="6168357" cy="46262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TextBox 1331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86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87"/>
          <p:cNvSpPr txBox="1"/>
          <p:nvPr>
            <p:ph type="title"/>
          </p:nvPr>
        </p:nvSpPr>
        <p:spPr>
          <a:xfrm>
            <a:off x="311700" y="1742487"/>
            <a:ext cx="8520600" cy="1658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1632"/>
              <a:buNone/>
            </a:pPr>
            <a:r>
              <a:rPr b="1" lang="ja-JP" sz="4900">
                <a:solidFill>
                  <a:srgbClr val="1F2937"/>
                </a:solidFill>
                <a:latin typeface="Yu Gothic"/>
              </a:rPr>
              <a:t>10年以内</a:t>
            </a:r>
            <a:r>
              <a:rPr lang="ja-JP">
                <a:latin typeface="Yu Gothic"/>
              </a:rPr>
              <a:t>に達成したい目標や夢を</a:t>
            </a:r>
            <a:br>
              <a:rPr lang="ja-JP"/>
            </a:br>
            <a:r>
              <a:rPr lang="ja-JP">
                <a:latin typeface="Yu Gothic"/>
              </a:rPr>
              <a:t>無理やりでも</a:t>
            </a:r>
            <a:r>
              <a:rPr b="1" lang="ja-JP" sz="6000">
                <a:solidFill>
                  <a:srgbClr val="1F2937"/>
                </a:solidFill>
                <a:latin typeface="Yu Gothic"/>
              </a:rPr>
              <a:t>100個</a:t>
            </a:r>
            <a:r>
              <a:rPr lang="ja-JP" sz="4000" b="1">
                <a:solidFill>
                  <a:srgbClr val="1F2937"/>
                </a:solidFill>
                <a:latin typeface="Yu Gothic"/>
              </a:rPr>
              <a:t>書き出す</a:t>
            </a:r>
            <a:endParaRPr/>
          </a:p>
        </p:txBody>
      </p:sp>
      <p:sp>
        <p:nvSpPr>
          <p:cNvPr id="1337" name="TextBox 1336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87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ペンとノート 写真素材 [ 1505473 ] - フォトライブラリー photolibrary さん" id="1341" name="Google Shape;1341;p88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3809895" y="1321559"/>
            <a:ext cx="5022405" cy="3342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8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ペンとノートを出してください</a:t>
            </a:r>
            <a:endParaRPr/>
          </a:p>
        </p:txBody>
      </p:sp>
      <p:sp>
        <p:nvSpPr>
          <p:cNvPr id="1343" name="TextBox 1342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88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8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b="1" lang="ja-JP" sz="4400">
                <a:solidFill>
                  <a:srgbClr val="1F2937"/>
                </a:solidFill>
                <a:latin typeface="Yu Gothic"/>
              </a:rPr>
              <a:t>10分</a:t>
            </a:r>
            <a:r>
              <a:rPr lang="ja-JP">
                <a:latin typeface="Yu Gothic"/>
              </a:rPr>
              <a:t>あげます</a:t>
            </a:r>
            <a:endParaRPr/>
          </a:p>
        </p:txBody>
      </p:sp>
      <p:pic>
        <p:nvPicPr>
          <p:cNvPr descr="図形&#10;&#10;中程度の精度で自動的に生成された説明" id="1348" name="Google Shape;1348;p89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673350" y="285750"/>
            <a:ext cx="37973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9" name="TextBox 1348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89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ペンとノート 写真素材 [ 1505473 ] - フォトライブラリー photolibrary さん" id="1353" name="Google Shape;1353;p90"/>
          <p:cNvPicPr preferRelativeResize="0"/>
          <p:nvPr/>
        </p:nvPicPr>
        <p:blipFill rotWithShape="1">
          <a:blip r:embed="rId3">
            <a:alphaModFix amt="35000"/>
          </a:blip>
          <a:srcRect b="0" l="0" r="0" t="0"/>
          <a:stretch/>
        </p:blipFill>
        <p:spPr>
          <a:xfrm>
            <a:off x="3809895" y="1321559"/>
            <a:ext cx="5022405" cy="33421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9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ja-JP">
                <a:latin typeface="Yu Gothic"/>
              </a:rPr>
              <a:t>今から書けるだけ書き出してみよう</a:t>
            </a:r>
            <a:endParaRPr/>
          </a:p>
        </p:txBody>
      </p:sp>
      <p:sp>
        <p:nvSpPr>
          <p:cNvPr id="1355" name="TextBox 1354"/>
          <p:cNvSpPr txBox="1"/>
          <p:nvPr/>
        </p:nvSpPr>
        <p:spPr>
          <a:xfrm>
            <a:off x="7635240" y="4896612"/>
            <a:ext cx="1234440" cy="1463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650">
                <a:solidFill>
                  <a:srgbClr val="7D8791"/>
                </a:solidFill>
                <a:latin typeface="Yu Gothic"/>
              </a:rPr>
              <a:t>2026 update / 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38761D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京都橘大学講義 2026リデザイン 76-90</dc:title>
  <dc:subject>2023年版講義スライドを画像保持のまま2026年向けに軽く更新</dc:subject>
</cp:coreProperties>
</file>