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ppt/metadata" ContentType="application/binary"/>
  <Override PartName="/ppt/notesMasters/notesMaster1.xml" ContentType="application/vnd.openxmlformats-officedocument.presentationml.notesMaster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106" roundtripDataSignature="AMtx7mjP7MvrWtR9kW8B+5XawEzgTvVC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5B7303C6-33ED-4BA2-9871-D7C765C41CDE}">
  <a:tblStyle styleId="{5B7303C6-33ED-4BA2-9871-D7C765C41CD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D22AB94F-E912-4CA8-96E8-73A3251E3738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fill>
          <a:solidFill>
            <a:srgbClr val="E8EDFD"/>
          </a:solidFill>
        </a:fill>
      </a:tcStyle>
    </a:band1H>
    <a:band2H>
      <a:tcTxStyle/>
    </a:band2H>
    <a:band1V>
      <a:tcTxStyle/>
      <a:tcStyle>
        <a:fill>
          <a:solidFill>
            <a:srgbClr val="E8EDFD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Relationship Id="rId106" Type="http://customschemas.google.com/relationships/presentationmetadata" Target="metadata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6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2" name="Shape 1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Google Shape;1123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4" name="Google Shape;1124;p6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9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1" name="Google Shape;1141;p6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0" name="Shape 1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1" name="Google Shape;1151;p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2" name="Google Shape;1152;p6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5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7" name="Google Shape;1157;p6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3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5" name="Google Shape;1165;p6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9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Google Shape;1170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1" name="Google Shape;1171;p6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8" name="Shape 1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" name="Google Shape;1179;p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0" name="Google Shape;1180;p6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8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0" name="Google Shape;1190;p68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9" name="Shape 1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Google Shape;1200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1" name="Google Shape;1201;p6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5" name="Shape 1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" name="Google Shape;1206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7" name="Google Shape;1207;p7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4" name="Shape 1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5" name="Google Shape;1215;p7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6" name="Google Shape;1216;p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3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Google Shape;1224;p7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5" name="Google Shape;1225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2" name="Shape 1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" name="Google Shape;1233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4" name="Google Shape;1234;p7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1" name="Shape 1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" name="Google Shape;1242;p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3" name="Google Shape;1243;p7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0" name="Shape 1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1" name="Google Shape;1251;p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2" name="Google Shape;1252;p7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1" name="Google Shape;11;p10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2"/>
          <p:cNvSpPr txBox="1"/>
          <p:nvPr>
            <p:ph idx="12" type="sldNum"/>
          </p:nvPr>
        </p:nvSpPr>
        <p:spPr>
          <a:xfrm>
            <a:off x="6868553" y="4811988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700" u="none" cap="none" strike="noStrik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52" name="Google Shape;52;p112"/>
          <p:cNvSpPr/>
          <p:nvPr/>
        </p:nvSpPr>
        <p:spPr>
          <a:xfrm>
            <a:off x="0" y="0"/>
            <a:ext cx="9144000" cy="45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3" name="Google Shape;53;p112"/>
          <p:cNvCxnSpPr/>
          <p:nvPr/>
        </p:nvCxnSpPr>
        <p:spPr>
          <a:xfrm>
            <a:off x="218047" y="4799932"/>
            <a:ext cx="8707800" cy="0"/>
          </a:xfrm>
          <a:prstGeom prst="straightConnector1">
            <a:avLst/>
          </a:prstGeom>
          <a:noFill/>
          <a:ln cap="flat" cmpd="sng" w="9525">
            <a:solidFill>
              <a:srgbClr val="3E3E3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54" name="Google Shape;54;p112"/>
          <p:cNvSpPr txBox="1"/>
          <p:nvPr/>
        </p:nvSpPr>
        <p:spPr>
          <a:xfrm>
            <a:off x="7223503" y="4851950"/>
            <a:ext cx="14889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r>
              <a:rPr b="0" i="0" lang="ja-JP" sz="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@ 2023  Gorilla　Mountain　Co.Ltd..</a:t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4" name="Google Shape;14;p10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5" name="Google Shape;15;p10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8" name="Google Shape;18;p10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9" name="Google Shape;19;p10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0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0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0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0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0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0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0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0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0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0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0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0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Relationship Id="rId3" Type="http://schemas.openxmlformats.org/officeDocument/2006/relationships/image" Target="../media/image112.jpg"/><Relationship Id="rId4" Type="http://schemas.openxmlformats.org/officeDocument/2006/relationships/image" Target="../media/image82.jpg"/><Relationship Id="rId5" Type="http://schemas.openxmlformats.org/officeDocument/2006/relationships/image" Target="../media/image85.jpg"/><Relationship Id="rId6" Type="http://schemas.openxmlformats.org/officeDocument/2006/relationships/image" Target="../media/image92.jpg"/><Relationship Id="rId7" Type="http://schemas.openxmlformats.org/officeDocument/2006/relationships/image" Target="../media/image102.jpg"/><Relationship Id="rId8" Type="http://schemas.openxmlformats.org/officeDocument/2006/relationships/image" Target="../media/image93.jpg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Relationship Id="rId3" Type="http://schemas.openxmlformats.org/officeDocument/2006/relationships/image" Target="../media/image89.jpg"/><Relationship Id="rId4" Type="http://schemas.openxmlformats.org/officeDocument/2006/relationships/image" Target="../media/image108.jpg"/><Relationship Id="rId5" Type="http://schemas.openxmlformats.org/officeDocument/2006/relationships/image" Target="../media/image107.jpg"/><Relationship Id="rId6" Type="http://schemas.openxmlformats.org/officeDocument/2006/relationships/image" Target="../media/image95.jpg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100.jpg"/><Relationship Id="rId4" Type="http://schemas.openxmlformats.org/officeDocument/2006/relationships/image" Target="../media/image96.jpg"/><Relationship Id="rId5" Type="http://schemas.openxmlformats.org/officeDocument/2006/relationships/image" Target="../media/image105.jpg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Relationship Id="rId3" Type="http://schemas.openxmlformats.org/officeDocument/2006/relationships/image" Target="../media/image132.jpg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Relationship Id="rId3" Type="http://schemas.openxmlformats.org/officeDocument/2006/relationships/image" Target="../media/image98.jpg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Relationship Id="rId3" Type="http://schemas.openxmlformats.org/officeDocument/2006/relationships/image" Target="../media/image115.jpg"/><Relationship Id="rId4" Type="http://schemas.openxmlformats.org/officeDocument/2006/relationships/image" Target="../media/image113.jpg"/><Relationship Id="rId5" Type="http://schemas.openxmlformats.org/officeDocument/2006/relationships/image" Target="../media/image65.jpg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Relationship Id="rId3" Type="http://schemas.openxmlformats.org/officeDocument/2006/relationships/image" Target="../media/image132.jpg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104.jpg"/><Relationship Id="rId4" Type="http://schemas.openxmlformats.org/officeDocument/2006/relationships/image" Target="../media/image118.jpg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1.xml"/><Relationship Id="rId3" Type="http://schemas.openxmlformats.org/officeDocument/2006/relationships/image" Target="../media/image103.jpg"/><Relationship Id="rId4" Type="http://schemas.openxmlformats.org/officeDocument/2006/relationships/image" Target="../media/image111.jpg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2.xml"/><Relationship Id="rId3" Type="http://schemas.openxmlformats.org/officeDocument/2006/relationships/image" Target="../media/image120.jpg"/><Relationship Id="rId4" Type="http://schemas.openxmlformats.org/officeDocument/2006/relationships/image" Target="../media/image114.jpg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Relationship Id="rId3" Type="http://schemas.openxmlformats.org/officeDocument/2006/relationships/image" Target="../media/image116.png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4.xml"/><Relationship Id="rId3" Type="http://schemas.openxmlformats.org/officeDocument/2006/relationships/hyperlink" Target="about:blank" TargetMode="External"/><Relationship Id="rId4" Type="http://schemas.openxmlformats.org/officeDocument/2006/relationships/image" Target="../media/image78.jpg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5.xml"/><Relationship Id="rId3" Type="http://schemas.openxmlformats.org/officeDocument/2006/relationships/image" Target="../media/image110.jpg"/></Relationships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5" name="Shape 1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身近になった今こそ知りたい！ 美容医療の真実│アンファーからだエイジング【専門ドクター監修】 さん" id="1126" name="Google Shape;1126;p61"/>
          <p:cNvPicPr preferRelativeResize="0"/>
          <p:nvPr/>
        </p:nvPicPr>
        <p:blipFill rotWithShape="1">
          <a:blip r:embed="rId3">
            <a:alphaModFix/>
          </a:blip>
          <a:srcRect b="0" l="36884" r="0" t="0"/>
          <a:stretch/>
        </p:blipFill>
        <p:spPr>
          <a:xfrm>
            <a:off x="6265204" y="3406812"/>
            <a:ext cx="1744689" cy="17123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ピコレーザー ピコセカンドレーザー | 葛飾区の美容皮膚科：クレシアスキンケアクリニック さん" id="1127" name="Google Shape;1127;p61"/>
          <p:cNvPicPr preferRelativeResize="0"/>
          <p:nvPr/>
        </p:nvPicPr>
        <p:blipFill rotWithShape="1">
          <a:blip r:embed="rId4">
            <a:alphaModFix/>
          </a:blip>
          <a:srcRect b="0" l="22526" r="29397" t="3173"/>
          <a:stretch/>
        </p:blipFill>
        <p:spPr>
          <a:xfrm>
            <a:off x="1341385" y="3261339"/>
            <a:ext cx="1298234" cy="1857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久々のマイネイル。 クリアのみだけど、ツヤツヤー。 カルジェルクリアですo(^▽^)o #クリアジェル #カルジェル #カルジェルクリア #クリアジェル ネイル #ジェルネイル #ツヤツヤ #メンズネイル #メンズジェルネイル #メンズネイルケア #ネイル #ネイルケア… | ジェル ... さん" id="1128" name="Google Shape;1128;p6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23511" y="999550"/>
            <a:ext cx="1857801" cy="1857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メンズ脱毛サロン MIRAI hommeの割引クーポンならくまポンbyGMO さん" id="1129" name="Google Shape;1129;p61"/>
          <p:cNvPicPr preferRelativeResize="0"/>
          <p:nvPr/>
        </p:nvPicPr>
        <p:blipFill rotWithShape="1">
          <a:blip r:embed="rId6">
            <a:alphaModFix/>
          </a:blip>
          <a:srcRect b="2185" l="0" r="46806" t="6374"/>
          <a:stretch/>
        </p:blipFill>
        <p:spPr>
          <a:xfrm>
            <a:off x="6265205" y="999550"/>
            <a:ext cx="1744689" cy="1857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大人の歯列矯正で後悔しないために！歯並びにあった治療方法を選ぼう | 歯列矯正の基礎知識コラム | 東京・エムアンドアソシエイツ矯正歯科 さん" id="1130" name="Google Shape;1130;p61"/>
          <p:cNvPicPr preferRelativeResize="0"/>
          <p:nvPr/>
        </p:nvPicPr>
        <p:blipFill rotWithShape="1">
          <a:blip r:embed="rId7">
            <a:alphaModFix/>
          </a:blip>
          <a:srcRect b="0" l="50960" r="0" t="0"/>
          <a:stretch/>
        </p:blipFill>
        <p:spPr>
          <a:xfrm>
            <a:off x="1156572" y="999550"/>
            <a:ext cx="1705439" cy="18578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美容点滴（美容注射）の値段はいくら？種類別費用相場とクリニック選びの3つのポイント さん" id="1131" name="Google Shape;1131;p61"/>
          <p:cNvPicPr preferRelativeResize="0"/>
          <p:nvPr/>
        </p:nvPicPr>
        <p:blipFill rotWithShape="1">
          <a:blip r:embed="rId8">
            <a:alphaModFix/>
          </a:blip>
          <a:srcRect b="0" l="0" r="27801" t="0"/>
          <a:stretch/>
        </p:blipFill>
        <p:spPr>
          <a:xfrm>
            <a:off x="3523511" y="3406812"/>
            <a:ext cx="1857801" cy="1712328"/>
          </a:xfrm>
          <a:prstGeom prst="rect">
            <a:avLst/>
          </a:prstGeom>
          <a:noFill/>
          <a:ln>
            <a:noFill/>
          </a:ln>
        </p:spPr>
      </p:pic>
      <p:sp>
        <p:nvSpPr>
          <p:cNvPr id="1132" name="Google Shape;1132;p61"/>
          <p:cNvSpPr txBox="1"/>
          <p:nvPr/>
        </p:nvSpPr>
        <p:spPr>
          <a:xfrm>
            <a:off x="1154747" y="2520097"/>
            <a:ext cx="1705439" cy="338554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歯科矯正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3" name="Google Shape;1133;p61"/>
          <p:cNvSpPr txBox="1"/>
          <p:nvPr/>
        </p:nvSpPr>
        <p:spPr>
          <a:xfrm>
            <a:off x="3521686" y="2517923"/>
            <a:ext cx="1857801" cy="338554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クリアネイル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4" name="Google Shape;1134;p61"/>
          <p:cNvSpPr txBox="1"/>
          <p:nvPr/>
        </p:nvSpPr>
        <p:spPr>
          <a:xfrm>
            <a:off x="6263380" y="2517923"/>
            <a:ext cx="1857801" cy="338554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脱毛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5" name="Google Shape;1135;p61"/>
          <p:cNvSpPr txBox="1"/>
          <p:nvPr/>
        </p:nvSpPr>
        <p:spPr>
          <a:xfrm>
            <a:off x="1187591" y="4780586"/>
            <a:ext cx="1705439" cy="338554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ピコレーザー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6" name="Google Shape;1136;p61"/>
          <p:cNvSpPr txBox="1"/>
          <p:nvPr/>
        </p:nvSpPr>
        <p:spPr>
          <a:xfrm>
            <a:off x="3521685" y="4804946"/>
            <a:ext cx="1857802" cy="338554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美容点滴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7" name="Google Shape;1137;p61"/>
          <p:cNvSpPr txBox="1"/>
          <p:nvPr/>
        </p:nvSpPr>
        <p:spPr>
          <a:xfrm>
            <a:off x="6208647" y="4804946"/>
            <a:ext cx="1857802" cy="338554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ボトックス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8" name="Google Shape;1138;p61"/>
          <p:cNvSpPr txBox="1"/>
          <p:nvPr/>
        </p:nvSpPr>
        <p:spPr>
          <a:xfrm>
            <a:off x="764498" y="72189"/>
            <a:ext cx="761500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6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20代での自己投資(美容)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9" name="TextBox 1138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61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2" name="Shape 1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スパルタンレースは複数回・複数人参加だからこそ面白い!! “泥だらけ”を受け入れた3回目のスパルタン | ハフポスト LIFE さん" id="1143" name="Google Shape;1143;p62"/>
          <p:cNvPicPr preferRelativeResize="0"/>
          <p:nvPr/>
        </p:nvPicPr>
        <p:blipFill rotWithShape="1">
          <a:blip r:embed="rId3">
            <a:alphaModFix/>
          </a:blip>
          <a:srcRect b="5503" l="0" r="0" t="0"/>
          <a:stretch/>
        </p:blipFill>
        <p:spPr>
          <a:xfrm>
            <a:off x="4572000" y="3006179"/>
            <a:ext cx="4014250" cy="21242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RTAN RACE（スパルタンレース）｜株式会社SRJ さん" id="1144" name="Google Shape;1144;p6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0" y="732413"/>
            <a:ext cx="4014250" cy="2268924"/>
          </a:xfrm>
          <a:prstGeom prst="rect">
            <a:avLst/>
          </a:prstGeom>
          <a:noFill/>
          <a:ln>
            <a:noFill/>
          </a:ln>
        </p:spPr>
      </p:pic>
      <p:sp>
        <p:nvSpPr>
          <p:cNvPr id="1145" name="Google Shape;1145;p62"/>
          <p:cNvSpPr txBox="1"/>
          <p:nvPr/>
        </p:nvSpPr>
        <p:spPr>
          <a:xfrm>
            <a:off x="4571999" y="2713791"/>
            <a:ext cx="4014249" cy="584775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世界一過酷と言われる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スパルタンレース(12月滋賀)</a:t>
            </a:r>
            <a:endParaRPr/>
          </a:p>
        </p:txBody>
      </p:sp>
      <p:pic>
        <p:nvPicPr>
          <p:cNvPr descr="高さ日本一！竜神大吊橋で【バンジージャンプ】にいざ挑戦！｜THE GATE｜日本の旅行観光マガジン・観光旅行情報掲載 さん" id="1146" name="Google Shape;1146;p62"/>
          <p:cNvPicPr preferRelativeResize="0"/>
          <p:nvPr/>
        </p:nvPicPr>
        <p:blipFill rotWithShape="1">
          <a:blip r:embed="rId5">
            <a:alphaModFix/>
          </a:blip>
          <a:srcRect b="14071" l="0" r="0" t="6879"/>
          <a:stretch/>
        </p:blipFill>
        <p:spPr>
          <a:xfrm>
            <a:off x="338828" y="3001338"/>
            <a:ext cx="4072178" cy="21421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特集 | 高低差215m…日本一のバンジージャンプが岐阜にあった 橋の上から真っ逆さまの7秒間は「空飛ぶ感じ」 さん" id="1147" name="Google Shape;1147;p6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38828" y="732413"/>
            <a:ext cx="4051652" cy="2268924"/>
          </a:xfrm>
          <a:prstGeom prst="rect">
            <a:avLst/>
          </a:prstGeom>
          <a:noFill/>
          <a:ln>
            <a:noFill/>
          </a:ln>
        </p:spPr>
      </p:pic>
      <p:sp>
        <p:nvSpPr>
          <p:cNvPr id="1148" name="Google Shape;1148;p62"/>
          <p:cNvSpPr txBox="1"/>
          <p:nvPr/>
        </p:nvSpPr>
        <p:spPr>
          <a:xfrm>
            <a:off x="338826" y="2708949"/>
            <a:ext cx="4072178" cy="584775"/>
          </a:xfrm>
          <a:prstGeom prst="rect">
            <a:avLst/>
          </a:prstGeom>
          <a:solidFill>
            <a:schemeClr val="lt1">
              <a:alpha val="76078"/>
            </a:schemeClr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日本一高い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バンジージャンプ(10月岐阜)</a:t>
            </a:r>
            <a:endParaRPr/>
          </a:p>
        </p:txBody>
      </p:sp>
      <p:sp>
        <p:nvSpPr>
          <p:cNvPr id="1149" name="Google Shape;1149;p62"/>
          <p:cNvSpPr txBox="1"/>
          <p:nvPr/>
        </p:nvSpPr>
        <p:spPr>
          <a:xfrm>
            <a:off x="764498" y="72189"/>
            <a:ext cx="761500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6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これからの自己投資(挑戦・体験)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0" name="TextBox 1149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62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3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Google Shape;1154;p6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ただ、投資でも良くない使い方もある</a:t>
            </a:r>
            <a:endParaRPr/>
          </a:p>
        </p:txBody>
      </p:sp>
      <p:sp>
        <p:nvSpPr>
          <p:cNvPr id="1155" name="TextBox 1154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63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8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9" name="Google Shape;1159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6888" y="107950"/>
            <a:ext cx="4953000" cy="246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0" name="Google Shape;1160;p6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6888" y="2697042"/>
            <a:ext cx="4953000" cy="2400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1" name="Google Shape;1161;p64"/>
          <p:cNvPicPr preferRelativeResize="0"/>
          <p:nvPr/>
        </p:nvPicPr>
        <p:blipFill rotWithShape="1">
          <a:blip r:embed="rId5">
            <a:alphaModFix/>
          </a:blip>
          <a:srcRect b="0" l="21825" r="0" t="0"/>
          <a:stretch/>
        </p:blipFill>
        <p:spPr>
          <a:xfrm>
            <a:off x="5145080" y="2697042"/>
            <a:ext cx="3872032" cy="24003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2" name="Google Shape;1162;p64"/>
          <p:cNvSpPr/>
          <p:nvPr/>
        </p:nvSpPr>
        <p:spPr>
          <a:xfrm>
            <a:off x="5391539" y="873030"/>
            <a:ext cx="3625573" cy="1023582"/>
          </a:xfrm>
          <a:prstGeom prst="rect">
            <a:avLst/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株やFXで−1,000万円以上</a:t>
            </a:r>
            <a:endParaRPr b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chemeClr val="lt1"/>
                </a:solidFill>
                <a:latin typeface="Yu Gothic"/>
                <a:ea typeface="Arial"/>
                <a:cs typeface="Arial"/>
                <a:sym typeface="Arial"/>
              </a:rPr>
              <a:t>バカです笑ってください(笑)</a:t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3" name="TextBox 1162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64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6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p65"/>
          <p:cNvSpPr txBox="1"/>
          <p:nvPr/>
        </p:nvSpPr>
        <p:spPr>
          <a:xfrm>
            <a:off x="0" y="1828800"/>
            <a:ext cx="9144000" cy="144655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latin typeface="Yu Gothic"/>
              </a:rP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latin typeface="Yu Gothic"/>
              </a:rP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8" name="Google Shape;1168;p65"/>
          <p:cNvSpPr txBox="1"/>
          <p:nvPr/>
        </p:nvSpPr>
        <p:spPr>
          <a:xfrm>
            <a:off x="513413" y="2279362"/>
            <a:ext cx="863058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積立NISAとかはオススメです。</a:t>
            </a:r>
            <a:endParaRPr/>
          </a:p>
        </p:txBody>
      </p:sp>
      <p:sp>
        <p:nvSpPr>
          <p:cNvPr id="1169" name="TextBox 1168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65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2" name="Shape 1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Google Shape;1173;p66"/>
          <p:cNvSpPr txBox="1"/>
          <p:nvPr>
            <p:ph type="title"/>
          </p:nvPr>
        </p:nvSpPr>
        <p:spPr>
          <a:xfrm>
            <a:off x="311700" y="433924"/>
            <a:ext cx="8520600" cy="7386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solidFill>
                  <a:schemeClr val="dk1"/>
                </a:solidFill>
                <a:latin typeface="Yu Gothic"/>
              </a:rPr>
              <a:t>④20代で実践すべき習慣・学び・お金のこと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74" name="Google Shape;1174;p66"/>
          <p:cNvSpPr txBox="1"/>
          <p:nvPr/>
        </p:nvSpPr>
        <p:spPr>
          <a:xfrm>
            <a:off x="2090057" y="1595090"/>
            <a:ext cx="496388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・お金の貯め方・使い方</a:t>
            </a:r>
            <a:endParaRPr/>
          </a:p>
        </p:txBody>
      </p:sp>
      <p:sp>
        <p:nvSpPr>
          <p:cNvPr id="1175" name="Google Shape;1175;p66"/>
          <p:cNvSpPr txBox="1"/>
          <p:nvPr/>
        </p:nvSpPr>
        <p:spPr>
          <a:xfrm>
            <a:off x="2090057" y="2671248"/>
            <a:ext cx="481316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・本を読む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6" name="Google Shape;1176;p66"/>
          <p:cNvSpPr txBox="1"/>
          <p:nvPr/>
        </p:nvSpPr>
        <p:spPr>
          <a:xfrm>
            <a:off x="2090057" y="3747406"/>
            <a:ext cx="481316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・Giverになろう</a:t>
            </a:r>
            <a:endParaRPr/>
          </a:p>
        </p:txBody>
      </p:sp>
      <p:pic>
        <p:nvPicPr>
          <p:cNvPr descr="並んだ無地の本 | フリーイラスト素材のぴくらいく｜無料ダウンロード可能です さん" id="1177" name="Google Shape;1177;p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53942" y="2125123"/>
            <a:ext cx="1677025" cy="1677025"/>
          </a:xfrm>
          <a:prstGeom prst="rect">
            <a:avLst/>
          </a:prstGeom>
          <a:noFill/>
          <a:ln>
            <a:noFill/>
          </a:ln>
        </p:spPr>
      </p:pic>
      <p:sp>
        <p:nvSpPr>
          <p:cNvPr id="1178" name="TextBox 1177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66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p67"/>
          <p:cNvSpPr txBox="1"/>
          <p:nvPr>
            <p:ph type="title"/>
          </p:nvPr>
        </p:nvSpPr>
        <p:spPr>
          <a:xfrm>
            <a:off x="2365351" y="1578707"/>
            <a:ext cx="6149063" cy="107321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 sz="2400" b="1">
                <a:solidFill>
                  <a:srgbClr val="1F2937"/>
                </a:solidFill>
                <a:latin typeface="Yu Gothic"/>
              </a:rPr>
              <a:t>・人の経験、知識、ノウハウを</a:t>
            </a:r>
            <a:br>
              <a:rPr lang="ja-JP" sz="2400"/>
            </a:br>
            <a:r>
              <a:rPr lang="ja-JP" sz="2400" b="1">
                <a:solidFill>
                  <a:srgbClr val="1F2937"/>
                </a:solidFill>
                <a:latin typeface="Yu Gothic"/>
              </a:rPr>
              <a:t>　1500円くらいで手に入れられる</a:t>
            </a:r>
            <a:endParaRPr/>
          </a:p>
        </p:txBody>
      </p:sp>
      <p:sp>
        <p:nvSpPr>
          <p:cNvPr id="1183" name="Google Shape;1183;p67"/>
          <p:cNvSpPr txBox="1"/>
          <p:nvPr/>
        </p:nvSpPr>
        <p:spPr>
          <a:xfrm>
            <a:off x="311700" y="300887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ja-JP" sz="36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なぜ本を読んだほうがいいのか</a:t>
            </a:r>
            <a:endParaRPr/>
          </a:p>
        </p:txBody>
      </p:sp>
      <p:sp>
        <p:nvSpPr>
          <p:cNvPr id="1184" name="Google Shape;1184;p67"/>
          <p:cNvSpPr txBox="1"/>
          <p:nvPr/>
        </p:nvSpPr>
        <p:spPr>
          <a:xfrm>
            <a:off x="2365351" y="2816877"/>
            <a:ext cx="6958531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75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53846"/>
              <a:buFont typeface="Arial"/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・失敗しない方法を事前に学べる</a:t>
            </a:r>
            <a:endParaRPr/>
          </a:p>
        </p:txBody>
      </p:sp>
      <p:sp>
        <p:nvSpPr>
          <p:cNvPr id="1185" name="Google Shape;1185;p67"/>
          <p:cNvSpPr/>
          <p:nvPr/>
        </p:nvSpPr>
        <p:spPr>
          <a:xfrm>
            <a:off x="1154242" y="1019330"/>
            <a:ext cx="7255240" cy="4002375"/>
          </a:xfrm>
          <a:prstGeom prst="cloud">
            <a:avLst/>
          </a:prstGeom>
          <a:noFill/>
          <a:ln cap="flat" cmpd="sng" w="25400">
            <a:solidFill>
              <a:srgbClr val="DDDDD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>
                <a:latin typeface="Yu Gothic"/>
              </a:rP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子どもに「考える力」をつける3大習慣 | 子育てベスト100 | ダイヤモンド・オンライン さん" id="1186" name="Google Shape;1186;p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84281" y="3493718"/>
            <a:ext cx="2693830" cy="1407742"/>
          </a:xfrm>
          <a:prstGeom prst="ellipse">
            <a:avLst/>
          </a:prstGeom>
          <a:noFill/>
          <a:ln>
            <a:noFill/>
          </a:ln>
        </p:spPr>
      </p:pic>
      <p:sp>
        <p:nvSpPr>
          <p:cNvPr id="1187" name="Google Shape;1187;p67"/>
          <p:cNvSpPr txBox="1"/>
          <p:nvPr/>
        </p:nvSpPr>
        <p:spPr>
          <a:xfrm>
            <a:off x="2365350" y="3821324"/>
            <a:ext cx="5700903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・経験値が上がり視野が広がる</a:t>
            </a:r>
            <a:endParaRPr/>
          </a:p>
        </p:txBody>
      </p:sp>
      <p:sp>
        <p:nvSpPr>
          <p:cNvPr id="1188" name="TextBox 1187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67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完訳 7つの習慣 人格主義の回復 | スティーブン・R.コヴィー, フランクリン・コヴィー・ジャパン |本 | 通販 | Amazon さん" id="1192" name="Google Shape;1192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6496" y="1417745"/>
            <a:ext cx="1920522" cy="27729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図解強化版 思考は現実化する | ナポレオン・ヒル財団アジア／太平洋本部 | リーダーシップ | Kindleストア | Amazon さん" id="1193" name="Google Shape;1193;p6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34318" y="1417745"/>
            <a:ext cx="1945201" cy="277294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朝時間が自分に革命をおこす 人生を変えるモーニングメソッド | ハル・エルロッド, 鹿田 昌美 |本 | 通販 | Amazon さん" id="1194" name="Google Shape;1194;p6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64481" y="1417745"/>
            <a:ext cx="1920521" cy="2702956"/>
          </a:xfrm>
          <a:prstGeom prst="rect">
            <a:avLst/>
          </a:prstGeom>
          <a:noFill/>
          <a:ln>
            <a:noFill/>
          </a:ln>
        </p:spPr>
      </p:pic>
      <p:sp>
        <p:nvSpPr>
          <p:cNvPr id="1195" name="Google Shape;1195;p68"/>
          <p:cNvSpPr txBox="1"/>
          <p:nvPr>
            <p:ph type="title"/>
          </p:nvPr>
        </p:nvSpPr>
        <p:spPr>
          <a:xfrm>
            <a:off x="353733" y="24204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>
                <a:latin typeface="Yu Gothic"/>
              </a:rPr>
              <a:t>今のタイミングで読むオススメ本</a:t>
            </a:r>
            <a:r>
              <a:rPr lang="ja-JP" sz="5300" b="1">
                <a:solidFill>
                  <a:srgbClr val="1F2937"/>
                </a:solidFill>
                <a:latin typeface="Yu Gothic"/>
              </a:rPr>
              <a:t>3選</a:t>
            </a:r>
            <a:endParaRPr/>
          </a:p>
        </p:txBody>
      </p:sp>
      <p:sp>
        <p:nvSpPr>
          <p:cNvPr id="1196" name="Google Shape;1196;p68"/>
          <p:cNvSpPr txBox="1"/>
          <p:nvPr/>
        </p:nvSpPr>
        <p:spPr>
          <a:xfrm>
            <a:off x="479686" y="4255129"/>
            <a:ext cx="2243994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人生のバイブル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とりあえず読んで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7" name="Google Shape;1197;p68"/>
          <p:cNvSpPr txBox="1"/>
          <p:nvPr/>
        </p:nvSpPr>
        <p:spPr>
          <a:xfrm>
            <a:off x="6634318" y="4255129"/>
            <a:ext cx="232093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行動力が身に付く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あとタイトルの通り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8" name="Google Shape;1198;p68"/>
          <p:cNvSpPr txBox="1"/>
          <p:nvPr/>
        </p:nvSpPr>
        <p:spPr>
          <a:xfrm>
            <a:off x="3201192" y="4255128"/>
            <a:ext cx="321913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上手く生きていくための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基礎や応用が全部詰まってる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9" name="TextBox 1198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68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2" name="Shape 1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3" name="Google Shape;1203;p6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社会人になったら読んでほしい本</a:t>
            </a:r>
            <a:endParaRPr/>
          </a:p>
        </p:txBody>
      </p:sp>
      <p:pic>
        <p:nvPicPr>
          <p:cNvPr descr="並んだ無地の本 | フリーイラスト素材のぴくらいく｜無料ダウンロード可能です さん" id="1204" name="Google Shape;1204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55275" y="3032238"/>
            <a:ext cx="1677025" cy="1677025"/>
          </a:xfrm>
          <a:prstGeom prst="rect">
            <a:avLst/>
          </a:prstGeom>
          <a:noFill/>
          <a:ln>
            <a:noFill/>
          </a:ln>
        </p:spPr>
      </p:pic>
      <p:sp>
        <p:nvSpPr>
          <p:cNvPr id="1205" name="TextBox 1204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69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8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9" name="Google Shape;1209;p70"/>
          <p:cNvSpPr txBox="1"/>
          <p:nvPr>
            <p:ph type="title"/>
          </p:nvPr>
        </p:nvSpPr>
        <p:spPr>
          <a:xfrm>
            <a:off x="2005346" y="242040"/>
            <a:ext cx="4896024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ja-JP">
                <a:latin typeface="Yu Gothic"/>
              </a:rPr>
              <a:t>学校では学べないお金編</a:t>
            </a:r>
            <a:endParaRPr/>
          </a:p>
        </p:txBody>
      </p:sp>
      <p:pic>
        <p:nvPicPr>
          <p:cNvPr descr="本当の自由を手に入れるお金の大学 | 両＠リベ大学長 | 家事・生活の知識 | Kindleストア | Amazon さん" id="1210" name="Google Shape;1210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3353" y="1244343"/>
            <a:ext cx="1999452" cy="2850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漫画 バビロン大富豪の教え 「お金」と「幸せ」を生み出す五つの黄金法則 | ジョージ・S・クレイソン, 坂野旭, 大橋弘祐 |本 | 通販 |  Amazon さん" id="1211" name="Google Shape;1211;p7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132719" y="1244343"/>
            <a:ext cx="2006941" cy="2850283"/>
          </a:xfrm>
          <a:prstGeom prst="rect">
            <a:avLst/>
          </a:prstGeom>
          <a:noFill/>
          <a:ln>
            <a:noFill/>
          </a:ln>
        </p:spPr>
      </p:pic>
      <p:sp>
        <p:nvSpPr>
          <p:cNvPr id="1212" name="Google Shape;1212;p70"/>
          <p:cNvSpPr txBox="1"/>
          <p:nvPr/>
        </p:nvSpPr>
        <p:spPr>
          <a:xfrm>
            <a:off x="852700" y="4268040"/>
            <a:ext cx="287811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お金の使い方、貯め方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その他基礎が学べる</a:t>
            </a:r>
            <a:endParaRPr/>
          </a:p>
        </p:txBody>
      </p:sp>
      <p:sp>
        <p:nvSpPr>
          <p:cNvPr id="1213" name="Google Shape;1213;p70"/>
          <p:cNvSpPr txBox="1"/>
          <p:nvPr/>
        </p:nvSpPr>
        <p:spPr>
          <a:xfrm>
            <a:off x="5697134" y="4268041"/>
            <a:ext cx="287811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お金の使い方、稼ぎ方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生き方を学べる</a:t>
            </a:r>
            <a:endParaRPr/>
          </a:p>
        </p:txBody>
      </p:sp>
      <p:sp>
        <p:nvSpPr>
          <p:cNvPr id="1214" name="TextBox 1213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70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7" name="Shape 1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減らす技術 新装版 | レオ・バボータ |本 | 通販 | Amazon さん" id="1218" name="Google Shape;1218;p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32064" y="1266528"/>
            <a:ext cx="1938611" cy="285028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人生がときめく片づけの魔法 | サンマーク出版 さん" id="1219" name="Google Shape;1219;p7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97300" y="1266530"/>
            <a:ext cx="1938611" cy="2850281"/>
          </a:xfrm>
          <a:prstGeom prst="rect">
            <a:avLst/>
          </a:prstGeom>
          <a:noFill/>
          <a:ln>
            <a:noFill/>
          </a:ln>
        </p:spPr>
      </p:pic>
      <p:sp>
        <p:nvSpPr>
          <p:cNvPr id="1220" name="Google Shape;1220;p71"/>
          <p:cNvSpPr txBox="1"/>
          <p:nvPr/>
        </p:nvSpPr>
        <p:spPr>
          <a:xfrm>
            <a:off x="2005346" y="242040"/>
            <a:ext cx="4896024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82500" lnSpcReduction="1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21212"/>
              <a:buFont typeface="Arial"/>
              <a:buNone/>
            </a:pPr>
            <a:r>
              <a:rPr b="1" i="0" lang="ja-JP" sz="36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学校では学べない断捨離編</a:t>
            </a:r>
            <a:endParaRPr/>
          </a:p>
        </p:txBody>
      </p:sp>
      <p:sp>
        <p:nvSpPr>
          <p:cNvPr id="1221" name="Google Shape;1221;p71"/>
          <p:cNvSpPr txBox="1"/>
          <p:nvPr/>
        </p:nvSpPr>
        <p:spPr>
          <a:xfrm>
            <a:off x="1109272" y="4268040"/>
            <a:ext cx="2624149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断捨離の心もち、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20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整理の方法を学べる</a:t>
            </a:r>
            <a:endParaRPr/>
          </a:p>
        </p:txBody>
      </p:sp>
      <p:sp>
        <p:nvSpPr>
          <p:cNvPr id="1222" name="Google Shape;1222;p71"/>
          <p:cNvSpPr txBox="1"/>
          <p:nvPr/>
        </p:nvSpPr>
        <p:spPr>
          <a:xfrm>
            <a:off x="5932064" y="4160318"/>
            <a:ext cx="2510584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少ない持ち物で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気持ち豊かになれる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考え方を学べる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3" name="TextBox 1222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71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6" name="Shape 1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mazon.co.jp: 神・時間術 eBook : 樺沢紫苑: 本 さん" id="1227" name="Google Shape;1227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20784" y="1321101"/>
            <a:ext cx="1961171" cy="283163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マンガでわかる! 5W1H思考 | 渡邉 光太郎, 汐田 まくら, 秋内 常良 |本 | 通販 | Amazon さん" id="1228" name="Google Shape;1228;p7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62045" y="1321101"/>
            <a:ext cx="1961170" cy="2795710"/>
          </a:xfrm>
          <a:prstGeom prst="rect">
            <a:avLst/>
          </a:prstGeom>
          <a:noFill/>
          <a:ln>
            <a:noFill/>
          </a:ln>
        </p:spPr>
      </p:pic>
      <p:sp>
        <p:nvSpPr>
          <p:cNvPr id="1229" name="Google Shape;1229;p72"/>
          <p:cNvSpPr txBox="1"/>
          <p:nvPr/>
        </p:nvSpPr>
        <p:spPr>
          <a:xfrm>
            <a:off x="2005346" y="242040"/>
            <a:ext cx="4896024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1111"/>
              <a:buFont typeface="Arial"/>
              <a:buNone/>
            </a:pPr>
            <a:r>
              <a:rPr b="1" i="0" lang="ja-JP" sz="36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学校では学べない仕事術</a:t>
            </a:r>
            <a:endParaRPr/>
          </a:p>
        </p:txBody>
      </p:sp>
      <p:sp>
        <p:nvSpPr>
          <p:cNvPr id="1230" name="Google Shape;1230;p72"/>
          <p:cNvSpPr txBox="1"/>
          <p:nvPr/>
        </p:nvSpPr>
        <p:spPr>
          <a:xfrm>
            <a:off x="479686" y="4354072"/>
            <a:ext cx="4287186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上司の考えていることや、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社会人に必要な仕事の考え方を学べる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1" name="Google Shape;1231;p72"/>
          <p:cNvSpPr txBox="1"/>
          <p:nvPr/>
        </p:nvSpPr>
        <p:spPr>
          <a:xfrm>
            <a:off x="5017394" y="4360996"/>
            <a:ext cx="37679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脳科学の視点から、時間や仕事の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800" u="none" cap="none" strike="noStrike">
                <a:solidFill>
                  <a:srgbClr val="000000"/>
                </a:solidFill>
                <a:latin typeface="Yu Gothic"/>
                <a:ea typeface="Arial"/>
                <a:cs typeface="Arial"/>
                <a:sym typeface="Arial"/>
              </a:rPr>
              <a:t>パフォーマンスの上げ方を学べる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2" name="TextBox 1231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72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5" name="Shape 1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6" name="Google Shape;1236;p73"/>
          <p:cNvSpPr txBox="1"/>
          <p:nvPr>
            <p:ph type="title"/>
          </p:nvPr>
        </p:nvSpPr>
        <p:spPr>
          <a:xfrm>
            <a:off x="311700" y="433924"/>
            <a:ext cx="8520600" cy="7386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solidFill>
                  <a:schemeClr val="dk1"/>
                </a:solidFill>
                <a:latin typeface="Yu Gothic"/>
              </a:rPr>
              <a:t>④20代で実践すべき習慣・学び・お金のこと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37" name="Google Shape;1237;p73"/>
          <p:cNvSpPr txBox="1"/>
          <p:nvPr/>
        </p:nvSpPr>
        <p:spPr>
          <a:xfrm>
            <a:off x="2090057" y="1595090"/>
            <a:ext cx="496388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・お金の貯め方・使い方</a:t>
            </a:r>
            <a:endParaRPr/>
          </a:p>
        </p:txBody>
      </p:sp>
      <p:sp>
        <p:nvSpPr>
          <p:cNvPr id="1238" name="Google Shape;1238;p73"/>
          <p:cNvSpPr txBox="1"/>
          <p:nvPr/>
        </p:nvSpPr>
        <p:spPr>
          <a:xfrm>
            <a:off x="2090057" y="2671248"/>
            <a:ext cx="481316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・本を読む</a:t>
            </a:r>
            <a:endParaRPr/>
          </a:p>
        </p:txBody>
      </p:sp>
      <p:sp>
        <p:nvSpPr>
          <p:cNvPr id="1239" name="Google Shape;1239;p73"/>
          <p:cNvSpPr txBox="1"/>
          <p:nvPr/>
        </p:nvSpPr>
        <p:spPr>
          <a:xfrm>
            <a:off x="2090057" y="3747406"/>
            <a:ext cx="481316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32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・Giverになろう</a:t>
            </a:r>
            <a:endParaRPr/>
          </a:p>
        </p:txBody>
      </p:sp>
      <p:pic>
        <p:nvPicPr>
          <p:cNvPr descr="手を差し伸べるシャツを着た男性hand_09_イラスト - ミド吉 さん" id="1240" name="Google Shape;1240;p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64763" y="3150614"/>
            <a:ext cx="1778358" cy="1778358"/>
          </a:xfrm>
          <a:prstGeom prst="rect">
            <a:avLst/>
          </a:prstGeom>
          <a:noFill/>
          <a:ln>
            <a:noFill/>
          </a:ln>
        </p:spPr>
      </p:pic>
      <p:sp>
        <p:nvSpPr>
          <p:cNvPr id="1241" name="TextBox 1240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73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4" name="Shape 1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" name="Google Shape;1245;p74"/>
          <p:cNvSpPr txBox="1"/>
          <p:nvPr>
            <p:ph type="title"/>
          </p:nvPr>
        </p:nvSpPr>
        <p:spPr>
          <a:xfrm>
            <a:off x="311699" y="48760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ハーバード大学の研究より</a:t>
            </a:r>
            <a:endParaRPr/>
          </a:p>
        </p:txBody>
      </p:sp>
      <p:sp>
        <p:nvSpPr>
          <p:cNvPr id="1246" name="Google Shape;1246;p74"/>
          <p:cNvSpPr txBox="1"/>
          <p:nvPr/>
        </p:nvSpPr>
        <p:spPr>
          <a:xfrm>
            <a:off x="3700666" y="4486623"/>
            <a:ext cx="3612629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ja-JP" sz="1600" u="sng" cap="none" strike="noStrike">
                <a:solidFill>
                  <a:srgbClr val="111111"/>
                </a:solidFill>
                <a:latin typeface="Yu Gothic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心理学者ダニエル・ギルバート</a:t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7" name="Google Shape;1247;p74"/>
          <p:cNvSpPr txBox="1"/>
          <p:nvPr/>
        </p:nvSpPr>
        <p:spPr>
          <a:xfrm>
            <a:off x="623400" y="1857937"/>
            <a:ext cx="615453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・モノではなく、体験を買おう</a:t>
            </a:r>
            <a:endParaRPr/>
          </a:p>
        </p:txBody>
      </p:sp>
      <p:sp>
        <p:nvSpPr>
          <p:cNvPr id="1248" name="Google Shape;1248;p74"/>
          <p:cNvSpPr txBox="1"/>
          <p:nvPr/>
        </p:nvSpPr>
        <p:spPr>
          <a:xfrm>
            <a:off x="623400" y="2823898"/>
            <a:ext cx="852060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ja-JP" sz="2400" u="none" cap="none" strike="noStrike">
                <a:solidFill>
                  <a:srgbClr val="1F2937"/>
                </a:solidFill>
                <a:latin typeface="Yu Gothic"/>
                <a:ea typeface="Arial"/>
                <a:cs typeface="Arial"/>
                <a:sym typeface="Arial"/>
              </a:rPr>
              <a:t>・自分のためではなく、他人にお金を使おう</a:t>
            </a:r>
            <a:endParaRPr/>
          </a:p>
        </p:txBody>
      </p:sp>
      <p:pic>
        <p:nvPicPr>
          <p:cNvPr id="1249" name="Google Shape;1249;p7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3295" y="2965540"/>
            <a:ext cx="1401313" cy="1814521"/>
          </a:xfrm>
          <a:prstGeom prst="rect">
            <a:avLst/>
          </a:prstGeom>
          <a:noFill/>
          <a:ln>
            <a:noFill/>
          </a:ln>
          <a:effectLst>
            <a:outerShdw blurRad="190500" rotWithShape="0" algn="tl">
              <a:srgbClr val="000000">
                <a:alpha val="69803"/>
              </a:srgbClr>
            </a:outerShdw>
          </a:effectLst>
        </p:spPr>
      </p:pic>
      <p:sp>
        <p:nvSpPr>
          <p:cNvPr id="1250" name="TextBox 1249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74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3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やめておいたほうがいい「お金の使い方」3選！普段の小さな行動で家計が変わる！(2020年4月8日)｜ウーマンエキサイト(1/2) さん" id="1254" name="Google Shape;1254;p75"/>
          <p:cNvPicPr preferRelativeResize="0"/>
          <p:nvPr/>
        </p:nvPicPr>
        <p:blipFill rotWithShape="1">
          <a:blip r:embed="rId3">
            <a:alphaModFix amt="65000"/>
          </a:blip>
          <a:srcRect b="0" l="0" r="0" t="0"/>
          <a:stretch/>
        </p:blipFill>
        <p:spPr>
          <a:xfrm>
            <a:off x="1734034" y="1490072"/>
            <a:ext cx="5724548" cy="3522799"/>
          </a:xfrm>
          <a:prstGeom prst="ellipse">
            <a:avLst/>
          </a:prstGeom>
          <a:noFill/>
          <a:ln>
            <a:noFill/>
          </a:ln>
        </p:spPr>
      </p:pic>
      <p:sp>
        <p:nvSpPr>
          <p:cNvPr id="1255" name="Google Shape;1255;p75"/>
          <p:cNvSpPr txBox="1"/>
          <p:nvPr>
            <p:ph type="title"/>
          </p:nvPr>
        </p:nvSpPr>
        <p:spPr>
          <a:xfrm>
            <a:off x="336008" y="117367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ja-JP">
                <a:latin typeface="Yu Gothic"/>
              </a:rPr>
              <a:t>お金の使い方、行動の仕方</a:t>
            </a:r>
            <a:endParaRPr/>
          </a:p>
        </p:txBody>
      </p:sp>
      <p:sp>
        <p:nvSpPr>
          <p:cNvPr id="1256" name="TextBox 1255"/>
          <p:cNvSpPr txBox="1"/>
          <p:nvPr/>
        </p:nvSpPr>
        <p:spPr>
          <a:xfrm>
            <a:off x="7635240" y="4896612"/>
            <a:ext cx="1234440" cy="14630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650">
                <a:solidFill>
                  <a:srgbClr val="7D8791"/>
                </a:solidFill>
                <a:latin typeface="Yu Gothic"/>
              </a:rPr>
              <a:t>2026 update / 75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38761D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京都橘大学講義 2026リデザイン 61-75</dc:title>
  <dc:subject>2023年版講義スライドを画像保持のまま2026年向けに軽く更新</dc:subject>
</cp:coreProperties>
</file>