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06" roundtripDataSignature="AMtx7mjP7MvrWtR9kW8B+5XawEzgTvV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7303C6-33ED-4BA2-9871-D7C765C41CDE}">
  <a:tblStyle styleId="{5B7303C6-33ED-4BA2-9871-D7C765C41C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22AB94F-E912-4CA8-96E8-73A3251E373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DFD"/>
          </a:solidFill>
        </a:fill>
      </a:tcStyle>
    </a:band1H>
    <a:band2H>
      <a:tcTxStyle/>
    </a:band2H>
    <a:band1V>
      <a:tcTxStyle/>
      <a:tcStyle>
        <a:fill>
          <a:solidFill>
            <a:srgbClr val="E8EDFD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106" Type="http://customschemas.google.com/relationships/presentationmetadata" Target="meta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/>
              <a:t>５５分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5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5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5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5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6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2"/>
          <p:cNvSpPr txBox="1"/>
          <p:nvPr>
            <p:ph idx="12" type="sldNum"/>
          </p:nvPr>
        </p:nvSpPr>
        <p:spPr>
          <a:xfrm>
            <a:off x="6868553" y="4811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" name="Google Shape;52;p112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12"/>
          <p:cNvCxnSpPr/>
          <p:nvPr/>
        </p:nvCxnSpPr>
        <p:spPr>
          <a:xfrm>
            <a:off x="218047" y="4799932"/>
            <a:ext cx="8707800" cy="0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12"/>
          <p:cNvSpPr txBox="1"/>
          <p:nvPr/>
        </p:nvSpPr>
        <p:spPr>
          <a:xfrm>
            <a:off x="7223503" y="4851950"/>
            <a:ext cx="148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 2023  Gorilla　Mountain　Co.Ltd..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6.jpg"/><Relationship Id="rId4" Type="http://schemas.openxmlformats.org/officeDocument/2006/relationships/image" Target="../media/image54.png"/><Relationship Id="rId5" Type="http://schemas.openxmlformats.org/officeDocument/2006/relationships/image" Target="../media/image59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jpg"/><Relationship Id="rId4" Type="http://schemas.openxmlformats.org/officeDocument/2006/relationships/image" Target="../media/image83.jpg"/><Relationship Id="rId5" Type="http://schemas.openxmlformats.org/officeDocument/2006/relationships/image" Target="../media/image62.jpg"/><Relationship Id="rId6" Type="http://schemas.openxmlformats.org/officeDocument/2006/relationships/image" Target="../media/image70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jpg"/><Relationship Id="rId4" Type="http://schemas.openxmlformats.org/officeDocument/2006/relationships/image" Target="../media/image106.jpg"/><Relationship Id="rId5" Type="http://schemas.openxmlformats.org/officeDocument/2006/relationships/image" Target="../media/image109.jpg"/><Relationship Id="rId6" Type="http://schemas.openxmlformats.org/officeDocument/2006/relationships/image" Target="../media/image74.jpg"/><Relationship Id="rId7" Type="http://schemas.openxmlformats.org/officeDocument/2006/relationships/image" Target="../media/image77.jpg"/><Relationship Id="rId8" Type="http://schemas.openxmlformats.org/officeDocument/2006/relationships/image" Target="../media/image59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3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78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0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2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2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7.jpg"/><Relationship Id="rId4" Type="http://schemas.openxmlformats.org/officeDocument/2006/relationships/image" Target="../media/image81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7.jpg"/><Relationship Id="rId4" Type="http://schemas.openxmlformats.org/officeDocument/2006/relationships/image" Target="../media/image81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8.jpg"/><Relationship Id="rId4" Type="http://schemas.openxmlformats.org/officeDocument/2006/relationships/image" Target="../media/image86.jpg"/><Relationship Id="rId5" Type="http://schemas.openxmlformats.org/officeDocument/2006/relationships/image" Target="../media/image84.jpg"/><Relationship Id="rId6" Type="http://schemas.openxmlformats.org/officeDocument/2006/relationships/image" Target="../media/image126.jpg"/><Relationship Id="rId7" Type="http://schemas.openxmlformats.org/officeDocument/2006/relationships/image" Target="../media/image90.jpg"/></Relationships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ドレスを着た女性の白黒写真&#10;&#10;中程度の精度で自動的に生成された説明" id="964" name="Google Shape;964;p46"/>
          <p:cNvPicPr preferRelativeResize="0"/>
          <p:nvPr/>
        </p:nvPicPr>
        <p:blipFill rotWithShape="1">
          <a:blip r:embed="rId3">
            <a:alphaModFix/>
          </a:blip>
          <a:srcRect b="13993" l="12049" r="11387" t="10423"/>
          <a:stretch/>
        </p:blipFill>
        <p:spPr>
          <a:xfrm>
            <a:off x="1898277" y="1409836"/>
            <a:ext cx="2175134" cy="343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女性たちの白黒写真&#10;&#10;自動的に生成された説明" id="965" name="Google Shape;965;p46"/>
          <p:cNvPicPr preferRelativeResize="0"/>
          <p:nvPr/>
        </p:nvPicPr>
        <p:blipFill rotWithShape="1">
          <a:blip r:embed="rId4">
            <a:alphaModFix/>
          </a:blip>
          <a:srcRect b="15622" l="0" r="0" t="0"/>
          <a:stretch/>
        </p:blipFill>
        <p:spPr>
          <a:xfrm>
            <a:off x="4991149" y="1409836"/>
            <a:ext cx="2093459" cy="343774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46"/>
          <p:cNvSpPr txBox="1"/>
          <p:nvPr/>
        </p:nvSpPr>
        <p:spPr>
          <a:xfrm>
            <a:off x="1898277" y="1409835"/>
            <a:ext cx="2175134" cy="338554"/>
          </a:xfrm>
          <a:prstGeom prst="rect">
            <a:avLst/>
          </a:prstGeom>
          <a:solidFill>
            <a:srgbClr val="D8E6FC">
              <a:alpha val="7607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Before　58kg</a:t>
            </a:r>
            <a:endParaRPr/>
          </a:p>
        </p:txBody>
      </p:sp>
      <p:sp>
        <p:nvSpPr>
          <p:cNvPr id="967" name="Google Shape;967;p46"/>
          <p:cNvSpPr txBox="1"/>
          <p:nvPr/>
        </p:nvSpPr>
        <p:spPr>
          <a:xfrm>
            <a:off x="4991149" y="1409835"/>
            <a:ext cx="2093458" cy="338554"/>
          </a:xfrm>
          <a:prstGeom prst="rect">
            <a:avLst/>
          </a:prstGeom>
          <a:solidFill>
            <a:schemeClr val="accent4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After　66kg</a:t>
            </a:r>
            <a:endParaRPr/>
          </a:p>
        </p:txBody>
      </p:sp>
      <p:pic>
        <p:nvPicPr>
          <p:cNvPr descr="右矢印 アイコン | 無料ダウンロード" id="968" name="Google Shape;96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4341199" y="3446931"/>
            <a:ext cx="541936" cy="524656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46"/>
          <p:cNvSpPr txBox="1"/>
          <p:nvPr>
            <p:ph type="title"/>
          </p:nvPr>
        </p:nvSpPr>
        <p:spPr>
          <a:xfrm>
            <a:off x="311700" y="29592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❷筋トレをして、どう変わったか</a:t>
            </a:r>
            <a:endParaRPr/>
          </a:p>
        </p:txBody>
      </p:sp>
      <p:grpSp>
        <p:nvGrpSpPr>
          <p:cNvPr id="970" name="Google Shape;970;p46"/>
          <p:cNvGrpSpPr/>
          <p:nvPr/>
        </p:nvGrpSpPr>
        <p:grpSpPr>
          <a:xfrm>
            <a:off x="0" y="4537118"/>
            <a:ext cx="9144000" cy="600911"/>
            <a:chOff x="0" y="4462168"/>
            <a:chExt cx="9144000" cy="600911"/>
          </a:xfrm>
        </p:grpSpPr>
        <p:sp>
          <p:nvSpPr>
            <p:cNvPr id="971" name="Google Shape;971;p46"/>
            <p:cNvSpPr/>
            <p:nvPr/>
          </p:nvSpPr>
          <p:spPr>
            <a:xfrm>
              <a:off x="0" y="4506277"/>
              <a:ext cx="9144000" cy="556802"/>
            </a:xfrm>
            <a:prstGeom prst="rect">
              <a:avLst/>
            </a:prstGeom>
            <a:solidFill>
              <a:srgbClr val="FEEDD8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6"/>
            <p:cNvSpPr txBox="1"/>
            <p:nvPr/>
          </p:nvSpPr>
          <p:spPr>
            <a:xfrm>
              <a:off x="1717369" y="4462168"/>
              <a:ext cx="5789596" cy="574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自信がつき、精神的にも強くなった。</a:t>
              </a:r>
              <a:endParaRPr/>
            </a:p>
          </p:txBody>
        </p:sp>
      </p:grpSp>
      <p:sp>
        <p:nvSpPr>
          <p:cNvPr id="973" name="Google Shape;973;p46"/>
          <p:cNvSpPr txBox="1"/>
          <p:nvPr/>
        </p:nvSpPr>
        <p:spPr>
          <a:xfrm>
            <a:off x="1898277" y="1115897"/>
            <a:ext cx="21751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大学1回生</a:t>
            </a:r>
            <a:endParaRPr/>
          </a:p>
        </p:txBody>
      </p:sp>
      <p:sp>
        <p:nvSpPr>
          <p:cNvPr id="974" name="Google Shape;974;p46"/>
          <p:cNvSpPr txBox="1"/>
          <p:nvPr/>
        </p:nvSpPr>
        <p:spPr>
          <a:xfrm>
            <a:off x="4991149" y="1115897"/>
            <a:ext cx="21751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2021年(2年前)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TextBox 97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479304" y="-280361"/>
            <a:ext cx="2472204" cy="354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47"/>
          <p:cNvPicPr preferRelativeResize="0"/>
          <p:nvPr/>
        </p:nvPicPr>
        <p:blipFill rotWithShape="1">
          <a:blip r:embed="rId4">
            <a:alphaModFix/>
          </a:blip>
          <a:srcRect b="22118" l="9017" r="1032" t="24106"/>
          <a:stretch/>
        </p:blipFill>
        <p:spPr>
          <a:xfrm rot="5400000">
            <a:off x="-989464" y="1534520"/>
            <a:ext cx="4626592" cy="207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47"/>
          <p:cNvPicPr preferRelativeResize="0"/>
          <p:nvPr/>
        </p:nvPicPr>
        <p:blipFill rotWithShape="1">
          <a:blip r:embed="rId5">
            <a:alphaModFix/>
          </a:blip>
          <a:srcRect b="12053" l="0" r="0" t="0"/>
          <a:stretch/>
        </p:blipFill>
        <p:spPr>
          <a:xfrm>
            <a:off x="2561000" y="258453"/>
            <a:ext cx="1981471" cy="4626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47"/>
          <p:cNvPicPr preferRelativeResize="0"/>
          <p:nvPr/>
        </p:nvPicPr>
        <p:blipFill rotWithShape="1">
          <a:blip r:embed="rId6">
            <a:alphaModFix/>
          </a:blip>
          <a:srcRect b="8900" l="0" r="0" t="11732"/>
          <a:stretch/>
        </p:blipFill>
        <p:spPr>
          <a:xfrm>
            <a:off x="4940488" y="2866883"/>
            <a:ext cx="3549833" cy="2018163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47"/>
          <p:cNvSpPr txBox="1"/>
          <p:nvPr/>
        </p:nvSpPr>
        <p:spPr>
          <a:xfrm>
            <a:off x="810028" y="4059507"/>
            <a:ext cx="11666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81kg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47"/>
          <p:cNvSpPr txBox="1"/>
          <p:nvPr/>
        </p:nvSpPr>
        <p:spPr>
          <a:xfrm>
            <a:off x="2991437" y="4059506"/>
            <a:ext cx="11666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66kg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47"/>
          <p:cNvSpPr txBox="1"/>
          <p:nvPr/>
        </p:nvSpPr>
        <p:spPr>
          <a:xfrm>
            <a:off x="236644" y="2866883"/>
            <a:ext cx="4325036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ボディビル挑戦(BestBody)</a:t>
            </a:r>
            <a:endParaRPr/>
          </a:p>
        </p:txBody>
      </p:sp>
      <p:sp>
        <p:nvSpPr>
          <p:cNvPr id="986" name="Google Shape;986;p47"/>
          <p:cNvSpPr txBox="1"/>
          <p:nvPr/>
        </p:nvSpPr>
        <p:spPr>
          <a:xfrm>
            <a:off x="4940488" y="4546492"/>
            <a:ext cx="3549833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体脂肪率3.3%</a:t>
            </a:r>
            <a:endParaRPr/>
          </a:p>
        </p:txBody>
      </p:sp>
      <p:sp>
        <p:nvSpPr>
          <p:cNvPr id="987" name="TextBox 986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48"/>
          <p:cNvPicPr preferRelativeResize="0"/>
          <p:nvPr/>
        </p:nvPicPr>
        <p:blipFill rotWithShape="1">
          <a:blip r:embed="rId3">
            <a:alphaModFix/>
          </a:blip>
          <a:srcRect b="18596" l="31783" r="42358" t="0"/>
          <a:stretch/>
        </p:blipFill>
        <p:spPr>
          <a:xfrm>
            <a:off x="7170274" y="2154760"/>
            <a:ext cx="1704859" cy="2240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2" name="Google Shape;992;p48"/>
          <p:cNvGrpSpPr/>
          <p:nvPr/>
        </p:nvGrpSpPr>
        <p:grpSpPr>
          <a:xfrm>
            <a:off x="2811478" y="2286992"/>
            <a:ext cx="4005330" cy="2110990"/>
            <a:chOff x="311700" y="1561482"/>
            <a:chExt cx="6080858" cy="2283594"/>
          </a:xfrm>
        </p:grpSpPr>
        <p:pic>
          <p:nvPicPr>
            <p:cNvPr id="993" name="Google Shape;993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1700" y="1564754"/>
              <a:ext cx="3040429" cy="2280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4" name="Google Shape;994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52129" y="1561482"/>
              <a:ext cx="3040429" cy="22803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5" name="Google Shape;995;p48"/>
            <p:cNvSpPr txBox="1"/>
            <p:nvPr/>
          </p:nvSpPr>
          <p:spPr>
            <a:xfrm>
              <a:off x="311700" y="3474674"/>
              <a:ext cx="6080858" cy="368767"/>
            </a:xfrm>
            <a:prstGeom prst="rect">
              <a:avLst/>
            </a:prstGeom>
            <a:solidFill>
              <a:schemeClr val="lt1">
                <a:alpha val="76078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100着以上断捨離(選択の数を減らすため)</a:t>
              </a:r>
              <a:endParaRPr/>
            </a:p>
          </p:txBody>
        </p:sp>
      </p:grpSp>
      <p:sp>
        <p:nvSpPr>
          <p:cNvPr id="996" name="Google Shape;996;p48"/>
          <p:cNvSpPr txBox="1"/>
          <p:nvPr/>
        </p:nvSpPr>
        <p:spPr>
          <a:xfrm>
            <a:off x="6704258" y="1383321"/>
            <a:ext cx="2439742" cy="584775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ジョブズスタイルに変更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(毎日同じ服装)</a:t>
            </a:r>
            <a:endParaRPr/>
          </a:p>
        </p:txBody>
      </p:sp>
      <p:sp>
        <p:nvSpPr>
          <p:cNvPr id="997" name="Google Shape;997;p48"/>
          <p:cNvSpPr txBox="1"/>
          <p:nvPr>
            <p:ph type="title"/>
          </p:nvPr>
        </p:nvSpPr>
        <p:spPr>
          <a:xfrm>
            <a:off x="311700" y="29592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❸断捨離をして、何が変わったか</a:t>
            </a:r>
            <a:endParaRPr/>
          </a:p>
        </p:txBody>
      </p:sp>
      <p:grpSp>
        <p:nvGrpSpPr>
          <p:cNvPr id="998" name="Google Shape;998;p48"/>
          <p:cNvGrpSpPr/>
          <p:nvPr/>
        </p:nvGrpSpPr>
        <p:grpSpPr>
          <a:xfrm>
            <a:off x="153896" y="1472013"/>
            <a:ext cx="2579194" cy="2922944"/>
            <a:chOff x="3894264" y="-369026"/>
            <a:chExt cx="2472507" cy="2796203"/>
          </a:xfrm>
        </p:grpSpPr>
        <p:pic>
          <p:nvPicPr>
            <p:cNvPr descr="草, 屋外, 男, 持つ が含まれている画像&#10;&#10;自動的に生成された説明" id="999" name="Google Shape;999;p48"/>
            <p:cNvPicPr preferRelativeResize="0"/>
            <p:nvPr/>
          </p:nvPicPr>
          <p:blipFill rotWithShape="1">
            <a:blip r:embed="rId6">
              <a:alphaModFix/>
            </a:blip>
            <a:srcRect b="0" l="46761" r="13242" t="-3556"/>
            <a:stretch/>
          </p:blipFill>
          <p:spPr>
            <a:xfrm>
              <a:off x="3928702" y="208530"/>
              <a:ext cx="1286595" cy="2218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人, 屋外, グループ, 立つ が含まれている画像&#10;&#10;自動的に生成された説明" id="1000" name="Google Shape;1000;p48"/>
            <p:cNvPicPr preferRelativeResize="0"/>
            <p:nvPr/>
          </p:nvPicPr>
          <p:blipFill rotWithShape="1">
            <a:blip r:embed="rId7">
              <a:alphaModFix/>
            </a:blip>
            <a:srcRect b="0" l="66246" r="0" t="-1867"/>
            <a:stretch/>
          </p:blipFill>
          <p:spPr>
            <a:xfrm>
              <a:off x="5210884" y="208531"/>
              <a:ext cx="1155887" cy="2218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1" name="Google Shape;1001;p48"/>
            <p:cNvSpPr txBox="1"/>
            <p:nvPr/>
          </p:nvSpPr>
          <p:spPr>
            <a:xfrm>
              <a:off x="3894264" y="-369026"/>
              <a:ext cx="2427134" cy="338554"/>
            </a:xfrm>
            <a:prstGeom prst="rect">
              <a:avLst/>
            </a:prstGeom>
            <a:solidFill>
              <a:schemeClr val="lt1">
                <a:alpha val="76078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大学生の頃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48"/>
          <p:cNvSpPr txBox="1"/>
          <p:nvPr/>
        </p:nvSpPr>
        <p:spPr>
          <a:xfrm>
            <a:off x="4233830" y="1499864"/>
            <a:ext cx="947308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断捨離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右矢印 アイコン | 無料ダウンロード" id="1003" name="Google Shape;1003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10800000">
            <a:off x="2837630" y="1386634"/>
            <a:ext cx="541936" cy="524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右矢印 アイコン | 無料ダウンロード" id="1004" name="Google Shape;1004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10800000">
            <a:off x="6035403" y="1375066"/>
            <a:ext cx="541936" cy="52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48"/>
          <p:cNvSpPr/>
          <p:nvPr/>
        </p:nvSpPr>
        <p:spPr>
          <a:xfrm>
            <a:off x="0" y="4581227"/>
            <a:ext cx="9144000" cy="556802"/>
          </a:xfrm>
          <a:prstGeom prst="rect">
            <a:avLst/>
          </a:prstGeom>
          <a:solidFill>
            <a:srgbClr val="FEED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朝の時間や気持ちに余裕ができた。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TextBox 1005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9"/>
          <p:cNvSpPr/>
          <p:nvPr/>
        </p:nvSpPr>
        <p:spPr>
          <a:xfrm>
            <a:off x="0" y="1"/>
            <a:ext cx="2906829" cy="51434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760396" y="1171365"/>
            <a:ext cx="15881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目</a:t>
            </a:r>
            <a:endParaRPr b="0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1012" name="Google Shape;1012;p49"/>
          <p:cNvSpPr txBox="1"/>
          <p:nvPr/>
        </p:nvSpPr>
        <p:spPr>
          <a:xfrm>
            <a:off x="3534877" y="3509420"/>
            <a:ext cx="4642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④20代で実践すべき習慣・学び・お金のこと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9"/>
          <p:cNvSpPr txBox="1"/>
          <p:nvPr/>
        </p:nvSpPr>
        <p:spPr>
          <a:xfrm>
            <a:off x="3534877" y="2151325"/>
            <a:ext cx="4642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③2026年にも通用するキャリアの作り方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　・やって良かったこと</a:t>
            </a:r>
            <a:endParaRPr b="0" i="0" sz="18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　・やらないほうがいいこと</a:t>
            </a:r>
            <a:endParaRPr b="0" i="0" sz="18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49"/>
          <p:cNvSpPr txBox="1"/>
          <p:nvPr/>
        </p:nvSpPr>
        <p:spPr>
          <a:xfrm>
            <a:off x="3534877" y="4331796"/>
            <a:ext cx="4642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⑤目標・夢を叶える。の過程を実践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49"/>
          <p:cNvSpPr txBox="1"/>
          <p:nvPr/>
        </p:nvSpPr>
        <p:spPr>
          <a:xfrm>
            <a:off x="3534877" y="543129"/>
            <a:ext cx="3172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①自己紹介・会社紹介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49"/>
          <p:cNvSpPr txBox="1"/>
          <p:nvPr/>
        </p:nvSpPr>
        <p:spPr>
          <a:xfrm>
            <a:off x="3534877" y="1347227"/>
            <a:ext cx="3250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②会社員・経営者・複業人材の違い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TextBox 1016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49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50"/>
          <p:cNvSpPr txBox="1"/>
          <p:nvPr>
            <p:ph type="title"/>
          </p:nvPr>
        </p:nvSpPr>
        <p:spPr>
          <a:xfrm>
            <a:off x="311700" y="433924"/>
            <a:ext cx="85206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solidFill>
                  <a:schemeClr val="dk1"/>
                </a:solidFill>
                <a:latin typeface="Yu Gothic"/>
              </a:rPr>
              <a:t>④20代で実践すべき習慣・学び・お金のこと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2" name="Google Shape;1022;p50"/>
          <p:cNvSpPr txBox="1"/>
          <p:nvPr/>
        </p:nvSpPr>
        <p:spPr>
          <a:xfrm>
            <a:off x="2090057" y="1595090"/>
            <a:ext cx="49638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・お金の貯め方・使い方</a:t>
            </a:r>
            <a:endParaRPr/>
          </a:p>
        </p:txBody>
      </p:sp>
      <p:sp>
        <p:nvSpPr>
          <p:cNvPr id="1023" name="Google Shape;1023;p50"/>
          <p:cNvSpPr txBox="1"/>
          <p:nvPr/>
        </p:nvSpPr>
        <p:spPr>
          <a:xfrm>
            <a:off x="2090057" y="2671248"/>
            <a:ext cx="48131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・本を読む</a:t>
            </a:r>
            <a:endParaRPr/>
          </a:p>
        </p:txBody>
      </p:sp>
      <p:sp>
        <p:nvSpPr>
          <p:cNvPr id="1024" name="Google Shape;1024;p50"/>
          <p:cNvSpPr txBox="1"/>
          <p:nvPr/>
        </p:nvSpPr>
        <p:spPr>
          <a:xfrm>
            <a:off x="2090057" y="3747406"/>
            <a:ext cx="48131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・Giverになろう</a:t>
            </a:r>
            <a:endParaRPr/>
          </a:p>
        </p:txBody>
      </p:sp>
      <p:sp>
        <p:nvSpPr>
          <p:cNvPr id="1025" name="TextBox 102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1"/>
          <p:cNvSpPr txBox="1"/>
          <p:nvPr>
            <p:ph type="title"/>
          </p:nvPr>
        </p:nvSpPr>
        <p:spPr>
          <a:xfrm>
            <a:off x="311700" y="433924"/>
            <a:ext cx="85206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solidFill>
                  <a:schemeClr val="dk1"/>
                </a:solidFill>
                <a:latin typeface="Yu Gothic"/>
              </a:rPr>
              <a:t>④20代で実践すべき習慣・学び・お金のこと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0" name="Google Shape;1030;p51"/>
          <p:cNvSpPr txBox="1"/>
          <p:nvPr/>
        </p:nvSpPr>
        <p:spPr>
          <a:xfrm>
            <a:off x="2090057" y="1595090"/>
            <a:ext cx="49638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・お金の貯め方・使い方</a:t>
            </a:r>
            <a:endParaRPr/>
          </a:p>
        </p:txBody>
      </p:sp>
      <p:sp>
        <p:nvSpPr>
          <p:cNvPr id="1031" name="Google Shape;1031;p51"/>
          <p:cNvSpPr txBox="1"/>
          <p:nvPr/>
        </p:nvSpPr>
        <p:spPr>
          <a:xfrm>
            <a:off x="2090057" y="2671248"/>
            <a:ext cx="48131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・本は読んだほうがいい</a:t>
            </a:r>
            <a:endParaRPr/>
          </a:p>
        </p:txBody>
      </p:sp>
      <p:sp>
        <p:nvSpPr>
          <p:cNvPr id="1032" name="Google Shape;1032;p51"/>
          <p:cNvSpPr txBox="1"/>
          <p:nvPr/>
        </p:nvSpPr>
        <p:spPr>
          <a:xfrm>
            <a:off x="2090057" y="3747406"/>
            <a:ext cx="48131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・Giverになろう</a:t>
            </a:r>
            <a:endParaRPr/>
          </a:p>
        </p:txBody>
      </p:sp>
      <p:pic>
        <p:nvPicPr>
          <p:cNvPr descr="お金袋 の無料イラスト・アイコン素材 | イラスト・アイコン無料素材は「フリーアイコンズ」 さん" id="1033" name="Google Shape;103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3942" y="979667"/>
            <a:ext cx="1592083" cy="159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TextBox 1033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52"/>
          <p:cNvSpPr txBox="1"/>
          <p:nvPr>
            <p:ph type="title"/>
          </p:nvPr>
        </p:nvSpPr>
        <p:spPr>
          <a:xfrm>
            <a:off x="311699" y="4876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ハーバード大学の研究より</a:t>
            </a:r>
            <a:endParaRPr/>
          </a:p>
        </p:txBody>
      </p:sp>
      <p:sp>
        <p:nvSpPr>
          <p:cNvPr id="1039" name="Google Shape;1039;p52"/>
          <p:cNvSpPr txBox="1"/>
          <p:nvPr/>
        </p:nvSpPr>
        <p:spPr>
          <a:xfrm>
            <a:off x="3700666" y="4486623"/>
            <a:ext cx="36126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sng" cap="none" strike="noStrike">
                <a:solidFill>
                  <a:srgbClr val="111111"/>
                </a:solidFill>
                <a:latin typeface="Yu Gothic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心理学者ダニエル・ギルバート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52"/>
          <p:cNvSpPr txBox="1"/>
          <p:nvPr/>
        </p:nvSpPr>
        <p:spPr>
          <a:xfrm>
            <a:off x="623400" y="1857937"/>
            <a:ext cx="61545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・モノではなく、体験を買おう</a:t>
            </a:r>
            <a:endParaRPr/>
          </a:p>
        </p:txBody>
      </p:sp>
      <p:sp>
        <p:nvSpPr>
          <p:cNvPr id="1041" name="Google Shape;1041;p52"/>
          <p:cNvSpPr txBox="1"/>
          <p:nvPr/>
        </p:nvSpPr>
        <p:spPr>
          <a:xfrm>
            <a:off x="623400" y="2823898"/>
            <a:ext cx="8520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・自分のためではなく、他人にお金を使おう</a:t>
            </a:r>
            <a:endParaRPr/>
          </a:p>
        </p:txBody>
      </p:sp>
      <p:pic>
        <p:nvPicPr>
          <p:cNvPr id="1042" name="Google Shape;104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3296" y="3043834"/>
            <a:ext cx="1340848" cy="173622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43" name="TextBox 104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53"/>
          <p:cNvSpPr txBox="1"/>
          <p:nvPr>
            <p:ph type="title"/>
          </p:nvPr>
        </p:nvSpPr>
        <p:spPr>
          <a:xfrm>
            <a:off x="311700" y="1491283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お金の使い方には大きく３つある</a:t>
            </a:r>
            <a:endParaRPr/>
          </a:p>
        </p:txBody>
      </p:sp>
      <p:pic>
        <p:nvPicPr>
          <p:cNvPr descr="上手なお金の使い方5選！賢く使う方法や貯めるやり方を詳しく解説 | 有限会社マインズプランニング さん" id="1048" name="Google Shape;104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867" y="2463223"/>
            <a:ext cx="4388266" cy="228584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9" name="TextBox 104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4"/>
          <p:cNvSpPr txBox="1"/>
          <p:nvPr>
            <p:ph type="title"/>
          </p:nvPr>
        </p:nvSpPr>
        <p:spPr>
          <a:xfrm>
            <a:off x="311700" y="44946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消費　・　浪費　・　投資</a:t>
            </a:r>
            <a:endParaRPr/>
          </a:p>
        </p:txBody>
      </p:sp>
      <p:pic>
        <p:nvPicPr>
          <p:cNvPr descr="老後が心配…。資産形成に不動産投資が有効な理由】vol.1 そもそも資産形成とは？｜人生投資案内人林田唯の不動産投資入門書" id="1054" name="Google Shape;105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166" y="1732108"/>
            <a:ext cx="6328841" cy="33127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TextBox 105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今すぐ始めたい「自己投資」！ おすすめの投資方法や注意点についてご紹介 | Oggi.jp さん" id="1059" name="Google Shape;1059;p55"/>
          <p:cNvPicPr preferRelativeResize="0"/>
          <p:nvPr/>
        </p:nvPicPr>
        <p:blipFill rotWithShape="1">
          <a:blip r:embed="rId3">
            <a:alphaModFix amt="67000"/>
          </a:blip>
          <a:srcRect b="0" l="0" r="0" t="0"/>
          <a:stretch/>
        </p:blipFill>
        <p:spPr>
          <a:xfrm>
            <a:off x="785030" y="1356530"/>
            <a:ext cx="7573940" cy="37869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60" name="Google Shape;1060;p55"/>
          <p:cNvSpPr txBox="1"/>
          <p:nvPr>
            <p:ph type="title"/>
          </p:nvPr>
        </p:nvSpPr>
        <p:spPr>
          <a:xfrm>
            <a:off x="0" y="1197090"/>
            <a:ext cx="9235071" cy="1120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 sz="4000" b="1">
                <a:solidFill>
                  <a:srgbClr val="1F2937"/>
                </a:solidFill>
                <a:latin typeface="Yu Gothic"/>
              </a:rPr>
              <a:t>20代は全力で自己投資。</a:t>
            </a:r>
            <a:br>
              <a:rPr lang="ja-JP" sz="4000"/>
            </a:br>
            <a:br>
              <a:rPr lang="ja-JP" sz="4000"/>
            </a:br>
            <a:r>
              <a:rPr lang="ja-JP" sz="4000" b="1">
                <a:solidFill>
                  <a:srgbClr val="1F2937"/>
                </a:solidFill>
                <a:latin typeface="Yu Gothic"/>
              </a:rPr>
              <a:t>貯金はなくていい</a:t>
            </a:r>
            <a:r>
              <a:rPr lang="ja-JP">
                <a:latin typeface="Yu Gothic"/>
              </a:rPr>
              <a:t>。</a:t>
            </a:r>
            <a:endParaRPr/>
          </a:p>
        </p:txBody>
      </p:sp>
      <p:sp>
        <p:nvSpPr>
          <p:cNvPr id="1061" name="TextBox 1060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ヒトカゲ｜ポケモンずかん さん" id="1065" name="Google Shape;106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202" y="1296656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リザードン｜ポケモンずかん さん" id="1066" name="Google Shape;106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8677" y="145100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6"/>
          <p:cNvSpPr txBox="1"/>
          <p:nvPr/>
        </p:nvSpPr>
        <p:spPr>
          <a:xfrm>
            <a:off x="1987618" y="834991"/>
            <a:ext cx="9192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LV.5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56"/>
          <p:cNvSpPr txBox="1"/>
          <p:nvPr/>
        </p:nvSpPr>
        <p:spPr>
          <a:xfrm>
            <a:off x="5951622" y="834991"/>
            <a:ext cx="12047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LV.50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56"/>
          <p:cNvSpPr txBox="1"/>
          <p:nvPr/>
        </p:nvSpPr>
        <p:spPr>
          <a:xfrm>
            <a:off x="1451310" y="4308509"/>
            <a:ext cx="26992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貯金1000万円</a:t>
            </a:r>
            <a:endParaRPr/>
          </a:p>
        </p:txBody>
      </p:sp>
      <p:sp>
        <p:nvSpPr>
          <p:cNvPr id="1070" name="Google Shape;1070;p56"/>
          <p:cNvSpPr txBox="1"/>
          <p:nvPr/>
        </p:nvSpPr>
        <p:spPr>
          <a:xfrm>
            <a:off x="5646321" y="4308509"/>
            <a:ext cx="18325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貯金50万円</a:t>
            </a:r>
            <a:endParaRPr/>
          </a:p>
        </p:txBody>
      </p:sp>
      <p:sp>
        <p:nvSpPr>
          <p:cNvPr id="1071" name="Google Shape;1071;p56"/>
          <p:cNvSpPr txBox="1"/>
          <p:nvPr/>
        </p:nvSpPr>
        <p:spPr>
          <a:xfrm>
            <a:off x="3986362" y="834990"/>
            <a:ext cx="904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30歳</a:t>
            </a:r>
            <a:endParaRPr/>
          </a:p>
        </p:txBody>
      </p:sp>
      <p:sp>
        <p:nvSpPr>
          <p:cNvPr id="1072" name="TextBox 1071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ヒトカゲ｜ポケモンずかん さん" id="1076" name="Google Shape;107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202" y="1296656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リザードン｜ポケモンずかん さん" id="1077" name="Google Shape;107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8677" y="145100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57"/>
          <p:cNvSpPr txBox="1"/>
          <p:nvPr/>
        </p:nvSpPr>
        <p:spPr>
          <a:xfrm>
            <a:off x="1987617" y="834991"/>
            <a:ext cx="11697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LV.15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57"/>
          <p:cNvSpPr txBox="1"/>
          <p:nvPr/>
        </p:nvSpPr>
        <p:spPr>
          <a:xfrm>
            <a:off x="5951622" y="834991"/>
            <a:ext cx="10940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LV.80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57"/>
          <p:cNvSpPr txBox="1"/>
          <p:nvPr/>
        </p:nvSpPr>
        <p:spPr>
          <a:xfrm>
            <a:off x="1451310" y="4308509"/>
            <a:ext cx="26992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貯金2000万円</a:t>
            </a:r>
            <a:endParaRPr/>
          </a:p>
        </p:txBody>
      </p:sp>
      <p:sp>
        <p:nvSpPr>
          <p:cNvPr id="1081" name="Google Shape;1081;p57"/>
          <p:cNvSpPr txBox="1"/>
          <p:nvPr/>
        </p:nvSpPr>
        <p:spPr>
          <a:xfrm>
            <a:off x="5646321" y="4308509"/>
            <a:ext cx="21886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貯金5000万円</a:t>
            </a:r>
            <a:endParaRPr/>
          </a:p>
        </p:txBody>
      </p:sp>
      <p:sp>
        <p:nvSpPr>
          <p:cNvPr id="1082" name="Google Shape;1082;p57"/>
          <p:cNvSpPr txBox="1"/>
          <p:nvPr/>
        </p:nvSpPr>
        <p:spPr>
          <a:xfrm>
            <a:off x="4102116" y="834990"/>
            <a:ext cx="904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40歳</a:t>
            </a:r>
            <a:endParaRPr/>
          </a:p>
        </p:txBody>
      </p:sp>
      <p:sp>
        <p:nvSpPr>
          <p:cNvPr id="1083" name="TextBox 108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理学療法士の給料年収・初任給や仕事内容・求人募集を解説！ | 給料BANK" id="1087" name="Google Shape;108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442" y="1699762"/>
            <a:ext cx="2769931" cy="2769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男性ロング(カラー)/理学療法士/福祉施設介護者/介護・医療/無料イラスト素材 さん" id="1088" name="Google Shape;108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045" y="1699762"/>
            <a:ext cx="2694318" cy="2694318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58"/>
          <p:cNvSpPr txBox="1"/>
          <p:nvPr/>
        </p:nvSpPr>
        <p:spPr>
          <a:xfrm>
            <a:off x="4024862" y="738562"/>
            <a:ext cx="904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30歳</a:t>
            </a:r>
            <a:endParaRPr/>
          </a:p>
        </p:txBody>
      </p:sp>
      <p:sp>
        <p:nvSpPr>
          <p:cNvPr id="1090" name="Google Shape;1090;p58"/>
          <p:cNvSpPr txBox="1"/>
          <p:nvPr/>
        </p:nvSpPr>
        <p:spPr>
          <a:xfrm>
            <a:off x="1315801" y="815507"/>
            <a:ext cx="21849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マッサージだけできます</a:t>
            </a:r>
            <a:endParaRPr/>
          </a:p>
        </p:txBody>
      </p:sp>
      <p:sp>
        <p:nvSpPr>
          <p:cNvPr id="1091" name="Google Shape;1091;p58"/>
          <p:cNvSpPr txBox="1"/>
          <p:nvPr/>
        </p:nvSpPr>
        <p:spPr>
          <a:xfrm>
            <a:off x="1365400" y="4499268"/>
            <a:ext cx="22219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貯金1000万円</a:t>
            </a:r>
            <a:endParaRPr/>
          </a:p>
        </p:txBody>
      </p:sp>
      <p:sp>
        <p:nvSpPr>
          <p:cNvPr id="1092" name="Google Shape;1092;p58"/>
          <p:cNvSpPr txBox="1"/>
          <p:nvPr/>
        </p:nvSpPr>
        <p:spPr>
          <a:xfrm>
            <a:off x="5528777" y="4468264"/>
            <a:ext cx="18325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貯金50万円</a:t>
            </a:r>
            <a:endParaRPr/>
          </a:p>
        </p:txBody>
      </p:sp>
      <p:sp>
        <p:nvSpPr>
          <p:cNvPr id="1093" name="Google Shape;1093;p58"/>
          <p:cNvSpPr txBox="1"/>
          <p:nvPr/>
        </p:nvSpPr>
        <p:spPr>
          <a:xfrm>
            <a:off x="5718010" y="454636"/>
            <a:ext cx="218493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全身の疼痛治療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細かい動作分析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産前産後リハ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スポーツリハ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TextBox 1093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理学療法士の給料年収・初任給や仕事内容・求人募集を解説！ | 給料BANK" id="1098" name="Google Shape;109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442" y="1699762"/>
            <a:ext cx="2769931" cy="2769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男性ロング(カラー)/理学療法士/福祉施設介護者/介護・医療/無料イラスト素材 さん" id="1099" name="Google Shape;109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045" y="1699762"/>
            <a:ext cx="2694318" cy="2694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59"/>
          <p:cNvSpPr txBox="1"/>
          <p:nvPr/>
        </p:nvSpPr>
        <p:spPr>
          <a:xfrm>
            <a:off x="4034487" y="738562"/>
            <a:ext cx="904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40歳</a:t>
            </a:r>
            <a:endParaRPr/>
          </a:p>
        </p:txBody>
      </p:sp>
      <p:sp>
        <p:nvSpPr>
          <p:cNvPr id="1101" name="Google Shape;1101;p59"/>
          <p:cNvSpPr txBox="1"/>
          <p:nvPr/>
        </p:nvSpPr>
        <p:spPr>
          <a:xfrm>
            <a:off x="1315801" y="815507"/>
            <a:ext cx="21849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マッサージだけできます</a:t>
            </a:r>
            <a:endParaRPr/>
          </a:p>
        </p:txBody>
      </p:sp>
      <p:sp>
        <p:nvSpPr>
          <p:cNvPr id="1102" name="Google Shape;1102;p59"/>
          <p:cNvSpPr txBox="1"/>
          <p:nvPr/>
        </p:nvSpPr>
        <p:spPr>
          <a:xfrm>
            <a:off x="1365400" y="4499268"/>
            <a:ext cx="22219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貯金2000万円</a:t>
            </a:r>
            <a:endParaRPr/>
          </a:p>
        </p:txBody>
      </p:sp>
      <p:sp>
        <p:nvSpPr>
          <p:cNvPr id="1103" name="Google Shape;1103;p59"/>
          <p:cNvSpPr txBox="1"/>
          <p:nvPr/>
        </p:nvSpPr>
        <p:spPr>
          <a:xfrm>
            <a:off x="5436580" y="4461455"/>
            <a:ext cx="23837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貯金5000万円</a:t>
            </a:r>
            <a:endParaRPr/>
          </a:p>
        </p:txBody>
      </p:sp>
      <p:sp>
        <p:nvSpPr>
          <p:cNvPr id="1104" name="Google Shape;1104;p59"/>
          <p:cNvSpPr txBox="1"/>
          <p:nvPr/>
        </p:nvSpPr>
        <p:spPr>
          <a:xfrm>
            <a:off x="5718010" y="454636"/>
            <a:ext cx="316610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全身の疼痛治療　美容サポート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細かい動作分析　食事指導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産前産後リハ　　脳科学視点のリハ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スポーツリハ　　内臓視点のリハ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その他何でもできます</a:t>
            </a:r>
            <a:endParaRPr/>
          </a:p>
        </p:txBody>
      </p:sp>
      <p:sp>
        <p:nvSpPr>
          <p:cNvPr id="1105" name="TextBox 110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59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60"/>
          <p:cNvPicPr preferRelativeResize="0"/>
          <p:nvPr/>
        </p:nvPicPr>
        <p:blipFill rotWithShape="1">
          <a:blip r:embed="rId3">
            <a:alphaModFix/>
          </a:blip>
          <a:srcRect b="0" l="0" r="5759" t="8902"/>
          <a:stretch/>
        </p:blipFill>
        <p:spPr>
          <a:xfrm>
            <a:off x="197373" y="3274665"/>
            <a:ext cx="2770496" cy="185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60"/>
          <p:cNvSpPr/>
          <p:nvPr/>
        </p:nvSpPr>
        <p:spPr>
          <a:xfrm>
            <a:off x="197371" y="857934"/>
            <a:ext cx="2770496" cy="1972607"/>
          </a:xfrm>
          <a:prstGeom prst="rect">
            <a:avLst/>
          </a:prstGeom>
          <a:noFill/>
          <a:ln>
            <a:noFill/>
          </a:ln>
        </p:spPr>
        <p:txBody>
          <a:bodyPr/>
          <a:p/>
        </p:txBody>
      </p:sp>
      <p:pic>
        <p:nvPicPr>
          <p:cNvPr id="1111" name="Google Shape;1111;p60"/>
          <p:cNvPicPr preferRelativeResize="0"/>
          <p:nvPr/>
        </p:nvPicPr>
        <p:blipFill rotWithShape="1">
          <a:blip r:embed="rId4">
            <a:alphaModFix/>
          </a:blip>
          <a:srcRect b="-80" l="4573" r="11600" t="13643"/>
          <a:stretch/>
        </p:blipFill>
        <p:spPr>
          <a:xfrm>
            <a:off x="6259257" y="857933"/>
            <a:ext cx="2699072" cy="197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60"/>
          <p:cNvPicPr preferRelativeResize="0"/>
          <p:nvPr/>
        </p:nvPicPr>
        <p:blipFill rotWithShape="1">
          <a:blip r:embed="rId5">
            <a:alphaModFix/>
          </a:blip>
          <a:srcRect b="7381" l="2707" r="0" t="0"/>
          <a:stretch/>
        </p:blipFill>
        <p:spPr>
          <a:xfrm>
            <a:off x="3231483" y="857934"/>
            <a:ext cx="2764158" cy="197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60"/>
          <p:cNvPicPr preferRelativeResize="0"/>
          <p:nvPr/>
        </p:nvPicPr>
        <p:blipFill rotWithShape="1">
          <a:blip r:embed="rId6">
            <a:alphaModFix/>
          </a:blip>
          <a:srcRect b="0" l="3247" r="0" t="10719"/>
          <a:stretch/>
        </p:blipFill>
        <p:spPr>
          <a:xfrm>
            <a:off x="6274539" y="3274665"/>
            <a:ext cx="2683790" cy="185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60"/>
          <p:cNvPicPr preferRelativeResize="0"/>
          <p:nvPr/>
        </p:nvPicPr>
        <p:blipFill rotWithShape="1">
          <a:blip r:embed="rId7">
            <a:alphaModFix/>
          </a:blip>
          <a:srcRect b="0" l="19062" r="0" t="6168"/>
          <a:stretch/>
        </p:blipFill>
        <p:spPr>
          <a:xfrm>
            <a:off x="3262060" y="3274665"/>
            <a:ext cx="2748878" cy="185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60"/>
          <p:cNvSpPr txBox="1"/>
          <p:nvPr/>
        </p:nvSpPr>
        <p:spPr>
          <a:xfrm>
            <a:off x="194621" y="2491986"/>
            <a:ext cx="2770496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リレーマラソン出場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0"/>
          <p:cNvSpPr txBox="1"/>
          <p:nvPr/>
        </p:nvSpPr>
        <p:spPr>
          <a:xfrm>
            <a:off x="3225145" y="2491986"/>
            <a:ext cx="2770496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フルマラソン出場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0"/>
          <p:cNvSpPr txBox="1"/>
          <p:nvPr/>
        </p:nvSpPr>
        <p:spPr>
          <a:xfrm>
            <a:off x="6261476" y="2491986"/>
            <a:ext cx="2696853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富士山登頂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0"/>
          <p:cNvSpPr txBox="1"/>
          <p:nvPr/>
        </p:nvSpPr>
        <p:spPr>
          <a:xfrm>
            <a:off x="202186" y="4804946"/>
            <a:ext cx="2770496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グランピング体験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0"/>
          <p:cNvSpPr txBox="1"/>
          <p:nvPr/>
        </p:nvSpPr>
        <p:spPr>
          <a:xfrm>
            <a:off x="3264314" y="4804946"/>
            <a:ext cx="2770496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スカイダイビング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60"/>
          <p:cNvSpPr txBox="1"/>
          <p:nvPr/>
        </p:nvSpPr>
        <p:spPr>
          <a:xfrm>
            <a:off x="6233131" y="4792718"/>
            <a:ext cx="2770496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スキューバダイビング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60"/>
          <p:cNvSpPr txBox="1"/>
          <p:nvPr/>
        </p:nvSpPr>
        <p:spPr>
          <a:xfrm>
            <a:off x="764498" y="72189"/>
            <a:ext cx="76150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6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20代での自己投資(挑戦・体験)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TextBox 1121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60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38761D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京都橘大学講義 2026リデザイン 46-60</dc:title>
  <dc:subject>2023年版講義スライドを画像保持のまま2026年向けに軽く更新</dc:subject>
</cp:coreProperties>
</file>