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06" roundtripDataSignature="AMtx7mjP7MvrWtR9kW8B+5XawEzgTvV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7303C6-33ED-4BA2-9871-D7C765C41CDE}">
  <a:tblStyle styleId="{5B7303C6-33ED-4BA2-9871-D7C765C41C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22AB94F-E912-4CA8-96E8-73A3251E373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EDFD"/>
          </a:solidFill>
        </a:fill>
      </a:tcStyle>
    </a:band1H>
    <a:band2H>
      <a:tcTxStyle/>
    </a:band2H>
    <a:band1V>
      <a:tcTxStyle/>
      <a:tcStyle>
        <a:fill>
          <a:solidFill>
            <a:srgbClr val="E8EDFD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106" Type="http://customschemas.google.com/relationships/presentationmetadata" Target="meta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ja-JP"/>
              <a:t>20ふん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ja-JP"/>
              <a:t>20分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2" name="Google Shape;87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-JP"/>
              <a:t>45分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-JP"/>
              <a:t>5分休憩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2" name="Google Shape;92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ja-JP"/>
              <a:t>６０分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2" name="Google Shape;94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2"/>
          <p:cNvSpPr txBox="1"/>
          <p:nvPr>
            <p:ph idx="12" type="sldNum"/>
          </p:nvPr>
        </p:nvSpPr>
        <p:spPr>
          <a:xfrm>
            <a:off x="6868553" y="48119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" name="Google Shape;52;p112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112"/>
          <p:cNvCxnSpPr/>
          <p:nvPr/>
        </p:nvCxnSpPr>
        <p:spPr>
          <a:xfrm>
            <a:off x="218047" y="4799932"/>
            <a:ext cx="8707800" cy="0"/>
          </a:xfrm>
          <a:prstGeom prst="straightConnector1">
            <a:avLst/>
          </a:prstGeom>
          <a:noFill/>
          <a:ln cap="flat" cmpd="sng" w="9525">
            <a:solidFill>
              <a:srgbClr val="3E3E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12"/>
          <p:cNvSpPr txBox="1"/>
          <p:nvPr/>
        </p:nvSpPr>
        <p:spPr>
          <a:xfrm>
            <a:off x="7223503" y="4851950"/>
            <a:ext cx="148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 2023  Gorilla　Mountain　Co.Ltd..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0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0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Relationship Id="rId4" Type="http://schemas.openxmlformats.org/officeDocument/2006/relationships/image" Target="../media/image79.png"/><Relationship Id="rId5" Type="http://schemas.openxmlformats.org/officeDocument/2006/relationships/image" Target="../media/image39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Relationship Id="rId4" Type="http://schemas.openxmlformats.org/officeDocument/2006/relationships/image" Target="../media/image49.jpg"/><Relationship Id="rId5" Type="http://schemas.openxmlformats.org/officeDocument/2006/relationships/image" Target="../media/image38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5.jpg"/><Relationship Id="rId4" Type="http://schemas.openxmlformats.org/officeDocument/2006/relationships/image" Target="../media/image40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7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jpg"/><Relationship Id="rId4" Type="http://schemas.openxmlformats.org/officeDocument/2006/relationships/image" Target="../media/image63.jpg"/><Relationship Id="rId5" Type="http://schemas.openxmlformats.org/officeDocument/2006/relationships/image" Target="../media/image61.jpg"/><Relationship Id="rId6" Type="http://schemas.openxmlformats.org/officeDocument/2006/relationships/image" Target="../media/image68.jpg"/><Relationship Id="rId7" Type="http://schemas.openxmlformats.org/officeDocument/2006/relationships/image" Target="../media/image75.jpg"/><Relationship Id="rId8" Type="http://schemas.openxmlformats.org/officeDocument/2006/relationships/image" Target="../media/image51.jpg"/></Relationships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もう聞き疲れましたよね？笑</a:t>
            </a:r>
            <a:endParaRPr/>
          </a:p>
        </p:txBody>
      </p:sp>
      <p:sp>
        <p:nvSpPr>
          <p:cNvPr id="788" name="TextBox 787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2"/>
          <p:cNvSpPr txBox="1"/>
          <p:nvPr>
            <p:ph type="title"/>
          </p:nvPr>
        </p:nvSpPr>
        <p:spPr>
          <a:xfrm>
            <a:off x="311700" y="33113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人生の円グラフチャートをやってみよう</a:t>
            </a:r>
            <a:endParaRPr/>
          </a:p>
        </p:txBody>
      </p:sp>
      <p:pic>
        <p:nvPicPr>
          <p:cNvPr id="793" name="Google Shape;79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5299" y="979711"/>
            <a:ext cx="2937579" cy="415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9628" y="979714"/>
            <a:ext cx="2937579" cy="4157043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TextBox 794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3"/>
          <p:cNvSpPr/>
          <p:nvPr/>
        </p:nvSpPr>
        <p:spPr>
          <a:xfrm>
            <a:off x="0" y="1"/>
            <a:ext cx="2906829" cy="514349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33"/>
          <p:cNvSpPr txBox="1"/>
          <p:nvPr/>
        </p:nvSpPr>
        <p:spPr>
          <a:xfrm>
            <a:off x="760396" y="1171365"/>
            <a:ext cx="158816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目</a:t>
            </a:r>
            <a:endParaRPr b="0" i="0" sz="8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次</a:t>
            </a:r>
            <a:endParaRPr/>
          </a:p>
        </p:txBody>
      </p:sp>
      <p:sp>
        <p:nvSpPr>
          <p:cNvPr id="801" name="Google Shape;801;p33"/>
          <p:cNvSpPr txBox="1"/>
          <p:nvPr/>
        </p:nvSpPr>
        <p:spPr>
          <a:xfrm>
            <a:off x="3534877" y="3509420"/>
            <a:ext cx="38978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④20代で実践すべき習慣・学び・お金のこと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3"/>
          <p:cNvSpPr txBox="1"/>
          <p:nvPr/>
        </p:nvSpPr>
        <p:spPr>
          <a:xfrm>
            <a:off x="3534877" y="2151325"/>
            <a:ext cx="464247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③2026年にも通用するキャリアの作り方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　 ・やったほうが良いこと</a:t>
            </a:r>
            <a:endParaRPr b="0" i="0" sz="18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　 ・やらないほうがいいこと</a:t>
            </a:r>
            <a:endParaRPr b="0" i="0" sz="18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3"/>
          <p:cNvSpPr txBox="1"/>
          <p:nvPr/>
        </p:nvSpPr>
        <p:spPr>
          <a:xfrm>
            <a:off x="3534877" y="4331796"/>
            <a:ext cx="46424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⑤目標・夢を叶える。の過程を実践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3"/>
          <p:cNvSpPr txBox="1"/>
          <p:nvPr/>
        </p:nvSpPr>
        <p:spPr>
          <a:xfrm>
            <a:off x="3534877" y="543129"/>
            <a:ext cx="31725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①自己紹介・会社紹介</a:t>
            </a:r>
            <a:endParaRPr b="0" i="0" sz="20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3"/>
          <p:cNvSpPr txBox="1"/>
          <p:nvPr/>
        </p:nvSpPr>
        <p:spPr>
          <a:xfrm>
            <a:off x="3534876" y="1347227"/>
            <a:ext cx="43550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②会社員・経営者・複業人材の違い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TextBox 805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" name="Google Shape;810;p34"/>
          <p:cNvGraphicFramePr/>
          <p:nvPr/>
        </p:nvGraphicFramePr>
        <p:xfrm>
          <a:off x="478970" y="5752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{5B7303C6-33ED-4BA2-9871-D7C765C41CDE}</a:tableStyleId>
              </a:tblPr>
              <a:tblGrid>
                <a:gridCol w="2766425"/>
                <a:gridCol w="2766425"/>
                <a:gridCol w="2766425"/>
              </a:tblGrid>
              <a:tr h="4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lt1"/>
                          </a:solidFill>
                          <a:latin typeface="Yu Gothic"/>
                        </a:rPr>
                        <a:t>会社員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>
                          <a:latin typeface="Yu Gothic"/>
                        </a:rP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lt1"/>
                          </a:solidFill>
                          <a:latin typeface="Yu Gothic"/>
                        </a:rPr>
                        <a:t>経営者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会社のミッションが主体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仕事内容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自分のやりたいことが主体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DD8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会社の規定通り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労働時間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無限大∞(労基は関係ない)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DD8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会社の規定通り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休日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自由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DD8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国に規定通り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税金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削減できる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DD8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通りやすい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ローン審査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通りにくい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DD8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会社の規定通り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労働場所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内容によるが比較的自由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DD8"/>
                    </a:solidFill>
                  </a:tcPr>
                </a:tc>
              </a:tr>
              <a:tr h="49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安定的だが限度あり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給与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400" u="none" cap="none" strike="noStrike">
                          <a:solidFill>
                            <a:schemeClr val="dk1"/>
                          </a:solidFill>
                          <a:latin typeface="Yu Gothic"/>
                        </a:rPr>
                        <a:t>不安定だが無限大∞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DD8"/>
                    </a:solidFill>
                  </a:tcPr>
                </a:tc>
              </a:tr>
            </a:tbl>
          </a:graphicData>
        </a:graphic>
      </p:graphicFrame>
      <p:sp>
        <p:nvSpPr>
          <p:cNvPr id="811" name="Google Shape;811;p34"/>
          <p:cNvSpPr/>
          <p:nvPr/>
        </p:nvSpPr>
        <p:spPr>
          <a:xfrm>
            <a:off x="478970" y="510126"/>
            <a:ext cx="2760619" cy="574313"/>
          </a:xfrm>
          <a:custGeom>
            <a:rect b="b" l="l" r="r" t="t"/>
            <a:pathLst>
              <a:path extrusionOk="0" h="457200" w="2690949">
                <a:moveTo>
                  <a:pt x="117568" y="0"/>
                </a:moveTo>
                <a:lnTo>
                  <a:pt x="2573381" y="0"/>
                </a:lnTo>
                <a:cubicBezTo>
                  <a:pt x="2638312" y="0"/>
                  <a:pt x="2690949" y="52637"/>
                  <a:pt x="2690949" y="117568"/>
                </a:cubicBezTo>
                <a:lnTo>
                  <a:pt x="2690949" y="457200"/>
                </a:lnTo>
                <a:lnTo>
                  <a:pt x="0" y="457200"/>
                </a:lnTo>
                <a:lnTo>
                  <a:pt x="0" y="117568"/>
                </a:lnTo>
                <a:cubicBezTo>
                  <a:pt x="0" y="52637"/>
                  <a:pt x="52637" y="0"/>
                  <a:pt x="1175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lt1"/>
                </a:solidFill>
                <a:latin typeface="Yu Gothic"/>
                <a:ea typeface="Arial"/>
                <a:cs typeface="Arial"/>
                <a:sym typeface="Arial"/>
              </a:rPr>
              <a:t>会社員</a:t>
            </a: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6017620" y="496839"/>
            <a:ext cx="2760619" cy="574313"/>
          </a:xfrm>
          <a:custGeom>
            <a:rect b="b" l="l" r="r" t="t"/>
            <a:pathLst>
              <a:path extrusionOk="0" h="457200" w="2690949">
                <a:moveTo>
                  <a:pt x="117568" y="0"/>
                </a:moveTo>
                <a:lnTo>
                  <a:pt x="2573381" y="0"/>
                </a:lnTo>
                <a:cubicBezTo>
                  <a:pt x="2638312" y="0"/>
                  <a:pt x="2690949" y="52637"/>
                  <a:pt x="2690949" y="117568"/>
                </a:cubicBezTo>
                <a:lnTo>
                  <a:pt x="2690949" y="457200"/>
                </a:lnTo>
                <a:lnTo>
                  <a:pt x="0" y="457200"/>
                </a:lnTo>
                <a:lnTo>
                  <a:pt x="0" y="117568"/>
                </a:lnTo>
                <a:cubicBezTo>
                  <a:pt x="0" y="52637"/>
                  <a:pt x="52637" y="0"/>
                  <a:pt x="1175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lt1"/>
                </a:solidFill>
                <a:latin typeface="Yu Gothic"/>
                <a:ea typeface="Arial"/>
                <a:cs typeface="Arial"/>
                <a:sym typeface="Arial"/>
              </a:rPr>
              <a:t>経営者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TextBox 812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34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5"/>
          <p:cNvSpPr txBox="1"/>
          <p:nvPr/>
        </p:nvSpPr>
        <p:spPr>
          <a:xfrm>
            <a:off x="0" y="1828800"/>
            <a:ext cx="9144000" cy="1446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35"/>
          <p:cNvSpPr txBox="1"/>
          <p:nvPr/>
        </p:nvSpPr>
        <p:spPr>
          <a:xfrm>
            <a:off x="513413" y="2279362"/>
            <a:ext cx="8630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経営者になるとこんなこともあります・・・</a:t>
            </a:r>
            <a:endParaRPr/>
          </a:p>
        </p:txBody>
      </p:sp>
      <p:sp>
        <p:nvSpPr>
          <p:cNvPr id="819" name="TextBox 818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6"/>
          <p:cNvSpPr/>
          <p:nvPr/>
        </p:nvSpPr>
        <p:spPr>
          <a:xfrm>
            <a:off x="89072" y="2554864"/>
            <a:ext cx="9054696" cy="1812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4" name="Google Shape;824;p36"/>
          <p:cNvCxnSpPr/>
          <p:nvPr/>
        </p:nvCxnSpPr>
        <p:spPr>
          <a:xfrm flipH="1">
            <a:off x="4826327" y="1912438"/>
            <a:ext cx="338775" cy="5540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25" name="Google Shape;825;p36"/>
          <p:cNvCxnSpPr/>
          <p:nvPr/>
        </p:nvCxnSpPr>
        <p:spPr>
          <a:xfrm flipH="1">
            <a:off x="5125854" y="1870481"/>
            <a:ext cx="367691" cy="5342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26" name="Google Shape;826;p36"/>
          <p:cNvCxnSpPr/>
          <p:nvPr/>
        </p:nvCxnSpPr>
        <p:spPr>
          <a:xfrm flipH="1">
            <a:off x="4523019" y="2214658"/>
            <a:ext cx="124491" cy="737245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27" name="Google Shape;827;p36"/>
          <p:cNvCxnSpPr/>
          <p:nvPr/>
        </p:nvCxnSpPr>
        <p:spPr>
          <a:xfrm rot="10800000">
            <a:off x="4667492" y="2248155"/>
            <a:ext cx="159191" cy="26870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28" name="Google Shape;828;p36"/>
          <p:cNvCxnSpPr/>
          <p:nvPr/>
        </p:nvCxnSpPr>
        <p:spPr>
          <a:xfrm rot="10800000">
            <a:off x="5473454" y="1878804"/>
            <a:ext cx="318686" cy="149427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29" name="Google Shape;829;p36"/>
          <p:cNvCxnSpPr/>
          <p:nvPr/>
        </p:nvCxnSpPr>
        <p:spPr>
          <a:xfrm flipH="1">
            <a:off x="5790364" y="1140171"/>
            <a:ext cx="529317" cy="219630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30" name="Google Shape;830;p36"/>
          <p:cNvCxnSpPr/>
          <p:nvPr/>
        </p:nvCxnSpPr>
        <p:spPr>
          <a:xfrm rot="10800000">
            <a:off x="3664785" y="1486441"/>
            <a:ext cx="239243" cy="2667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31" name="Google Shape;831;p36"/>
          <p:cNvCxnSpPr/>
          <p:nvPr/>
        </p:nvCxnSpPr>
        <p:spPr>
          <a:xfrm flipH="1">
            <a:off x="3892344" y="1492943"/>
            <a:ext cx="290379" cy="28809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32" name="Google Shape;832;p36"/>
          <p:cNvCxnSpPr/>
          <p:nvPr/>
        </p:nvCxnSpPr>
        <p:spPr>
          <a:xfrm rot="10800000">
            <a:off x="4192594" y="1542974"/>
            <a:ext cx="310468" cy="135062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33" name="Google Shape;833;p36"/>
          <p:cNvSpPr/>
          <p:nvPr/>
        </p:nvSpPr>
        <p:spPr>
          <a:xfrm>
            <a:off x="6306158" y="11530"/>
            <a:ext cx="2837842" cy="51435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6"/>
          <p:cNvSpPr/>
          <p:nvPr/>
        </p:nvSpPr>
        <p:spPr>
          <a:xfrm>
            <a:off x="0" y="0"/>
            <a:ext cx="6338535" cy="5143500"/>
          </a:xfrm>
          <a:prstGeom prst="rect">
            <a:avLst/>
          </a:prstGeom>
          <a:solidFill>
            <a:schemeClr val="dk2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6"/>
          <p:cNvSpPr/>
          <p:nvPr/>
        </p:nvSpPr>
        <p:spPr>
          <a:xfrm>
            <a:off x="6338535" y="0"/>
            <a:ext cx="2805465" cy="557827"/>
          </a:xfrm>
          <a:prstGeom prst="rect">
            <a:avLst/>
          </a:prstGeom>
          <a:solidFill>
            <a:schemeClr val="accent4">
              <a:alpha val="36862"/>
            </a:schemeClr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独立後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6" name="Google Shape;836;p36"/>
          <p:cNvCxnSpPr/>
          <p:nvPr/>
        </p:nvCxnSpPr>
        <p:spPr>
          <a:xfrm flipH="1" rot="10800000">
            <a:off x="95841" y="2517591"/>
            <a:ext cx="722598" cy="4749"/>
          </a:xfrm>
          <a:prstGeom prst="straightConnector1">
            <a:avLst/>
          </a:prstGeom>
          <a:noFill/>
          <a:ln cap="flat" cmpd="sng" w="28575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37" name="Google Shape;837;p36"/>
          <p:cNvCxnSpPr/>
          <p:nvPr/>
        </p:nvCxnSpPr>
        <p:spPr>
          <a:xfrm flipH="1">
            <a:off x="2281703" y="1484079"/>
            <a:ext cx="1124684" cy="14127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38" name="Google Shape;838;p36"/>
          <p:cNvCxnSpPr/>
          <p:nvPr/>
        </p:nvCxnSpPr>
        <p:spPr>
          <a:xfrm flipH="1">
            <a:off x="1325697" y="1971361"/>
            <a:ext cx="356125" cy="209737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39" name="Google Shape;839;p36"/>
          <p:cNvCxnSpPr/>
          <p:nvPr/>
        </p:nvCxnSpPr>
        <p:spPr>
          <a:xfrm flipH="1" rot="10800000">
            <a:off x="795301" y="2181098"/>
            <a:ext cx="517882" cy="34124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40" name="Google Shape;840;p36"/>
          <p:cNvCxnSpPr/>
          <p:nvPr/>
        </p:nvCxnSpPr>
        <p:spPr>
          <a:xfrm rot="10800000">
            <a:off x="1674170" y="1988005"/>
            <a:ext cx="199369" cy="5896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41" name="Google Shape;841;p36"/>
          <p:cNvCxnSpPr/>
          <p:nvPr/>
        </p:nvCxnSpPr>
        <p:spPr>
          <a:xfrm flipH="1">
            <a:off x="1823339" y="1635664"/>
            <a:ext cx="458396" cy="402853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42" name="Google Shape;842;p36"/>
          <p:cNvCxnSpPr/>
          <p:nvPr/>
        </p:nvCxnSpPr>
        <p:spPr>
          <a:xfrm flipH="1">
            <a:off x="3388490" y="1473770"/>
            <a:ext cx="243120" cy="7263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43" name="Google Shape;843;p36"/>
          <p:cNvCxnSpPr/>
          <p:nvPr/>
        </p:nvCxnSpPr>
        <p:spPr>
          <a:xfrm rot="10800000">
            <a:off x="6319466" y="1198970"/>
            <a:ext cx="587453" cy="344166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44" name="Google Shape;844;p36"/>
          <p:cNvCxnSpPr/>
          <p:nvPr/>
        </p:nvCxnSpPr>
        <p:spPr>
          <a:xfrm flipH="1">
            <a:off x="6907053" y="1568283"/>
            <a:ext cx="915575" cy="305068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45" name="Google Shape;845;p36"/>
          <p:cNvCxnSpPr/>
          <p:nvPr/>
        </p:nvCxnSpPr>
        <p:spPr>
          <a:xfrm rot="10800000">
            <a:off x="7842623" y="1627371"/>
            <a:ext cx="946317" cy="192839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46" name="Google Shape;846;p36"/>
          <p:cNvCxnSpPr/>
          <p:nvPr/>
        </p:nvCxnSpPr>
        <p:spPr>
          <a:xfrm flipH="1">
            <a:off x="8723242" y="2011437"/>
            <a:ext cx="384736" cy="159043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descr="自転車操業イラスト／無料イラスト/フリー素材なら「イラストAC」 さん" id="847" name="Google Shape;84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867" y="2186138"/>
            <a:ext cx="3690494" cy="27643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848" name="TextBox 847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7"/>
          <p:cNvSpPr/>
          <p:nvPr/>
        </p:nvSpPr>
        <p:spPr>
          <a:xfrm>
            <a:off x="4978611" y="1254491"/>
            <a:ext cx="3415880" cy="1883124"/>
          </a:xfrm>
          <a:prstGeom prst="wedgeRectCallout">
            <a:avLst>
              <a:gd fmla="val -83064" name="adj1"/>
              <a:gd fmla="val -16985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7"/>
          <p:cNvSpPr/>
          <p:nvPr/>
        </p:nvSpPr>
        <p:spPr>
          <a:xfrm>
            <a:off x="4997924" y="3257205"/>
            <a:ext cx="3396567" cy="1674134"/>
          </a:xfrm>
          <a:prstGeom prst="wedgeRectCallout">
            <a:avLst>
              <a:gd fmla="val -79081" name="adj1"/>
              <a:gd fmla="val 6098" name="adj2"/>
            </a:avLst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テキスト, ホワイトボード&#10;&#10;自動的に生成された説明" id="854" name="Google Shape;854;p37"/>
          <p:cNvPicPr preferRelativeResize="0"/>
          <p:nvPr/>
        </p:nvPicPr>
        <p:blipFill rotWithShape="1">
          <a:blip r:embed="rId3">
            <a:alphaModFix/>
          </a:blip>
          <a:srcRect b="0" l="0" r="0" t="14975"/>
          <a:stretch/>
        </p:blipFill>
        <p:spPr>
          <a:xfrm>
            <a:off x="1251067" y="1366094"/>
            <a:ext cx="2571300" cy="1311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メーター が含まれている画像&#10;&#10;自動的に生成された説明" id="855" name="Google Shape;855;p37"/>
          <p:cNvPicPr preferRelativeResize="0"/>
          <p:nvPr/>
        </p:nvPicPr>
        <p:blipFill rotWithShape="1">
          <a:blip r:embed="rId4">
            <a:alphaModFix/>
          </a:blip>
          <a:srcRect b="40736" l="71409" r="2850" t="27035"/>
          <a:stretch/>
        </p:blipFill>
        <p:spPr>
          <a:xfrm>
            <a:off x="1239965" y="2204471"/>
            <a:ext cx="2571300" cy="495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テーブル&#10;&#10;自動的に生成された説明" id="856" name="Google Shape;856;p37"/>
          <p:cNvSpPr/>
          <p:nvPr/>
        </p:nvSpPr>
        <p:spPr>
          <a:xfrm>
            <a:off x="1251067" y="3332155"/>
            <a:ext cx="2683138" cy="1516329"/>
          </a:xfrm>
          <a:prstGeom prst="rect">
            <a:avLst/>
          </a:prstGeom>
          <a:noFill/>
          <a:ln>
            <a:noFill/>
          </a:ln>
        </p:spPr>
        <p:txBody>
          <a:bodyPr/>
          <a:p/>
        </p:txBody>
      </p:sp>
      <p:sp>
        <p:nvSpPr>
          <p:cNvPr id="857" name="Google Shape;857;p37"/>
          <p:cNvSpPr txBox="1"/>
          <p:nvPr>
            <p:ph type="title"/>
          </p:nvPr>
        </p:nvSpPr>
        <p:spPr>
          <a:xfrm>
            <a:off x="311700" y="279789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 sz="3200" b="1">
                <a:solidFill>
                  <a:srgbClr val="1F2937"/>
                </a:solidFill>
                <a:latin typeface="Yu Gothic"/>
              </a:rPr>
              <a:t>経営者、給与、</a:t>
            </a:r>
            <a:r>
              <a:rPr b="1" lang="ja-JP">
                <a:latin typeface="Yu Gothic"/>
              </a:rPr>
              <a:t>不安定だが</a:t>
            </a:r>
            <a:r>
              <a:rPr lang="ja-JP" sz="2400" b="1">
                <a:solidFill>
                  <a:srgbClr val="1F2937"/>
                </a:solidFill>
                <a:latin typeface="Yu Gothic"/>
              </a:rPr>
              <a:t>無限大。。。？</a:t>
            </a:r>
            <a:endParaRPr sz="3200"/>
          </a:p>
        </p:txBody>
      </p:sp>
      <p:pic>
        <p:nvPicPr>
          <p:cNvPr descr="テキスト, ホワイトボード&#10;&#10;自動的に生成された説明" id="858" name="Google Shape;858;p37"/>
          <p:cNvPicPr preferRelativeResize="0"/>
          <p:nvPr/>
        </p:nvPicPr>
        <p:blipFill rotWithShape="1">
          <a:blip r:embed="rId3">
            <a:alphaModFix/>
          </a:blip>
          <a:srcRect b="26349" l="36364" r="0" t="14975"/>
          <a:stretch/>
        </p:blipFill>
        <p:spPr>
          <a:xfrm>
            <a:off x="5215219" y="1366094"/>
            <a:ext cx="3030820" cy="1676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文字の書かれた紙&#10;&#10;自動的に生成された説明" id="859" name="Google Shape;859;p37"/>
          <p:cNvPicPr preferRelativeResize="0"/>
          <p:nvPr/>
        </p:nvPicPr>
        <p:blipFill rotWithShape="1">
          <a:blip r:embed="rId5">
            <a:alphaModFix/>
          </a:blip>
          <a:srcRect b="0" l="0" r="0" t="33243"/>
          <a:stretch/>
        </p:blipFill>
        <p:spPr>
          <a:xfrm>
            <a:off x="5220645" y="3346050"/>
            <a:ext cx="3025394" cy="1465698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37"/>
          <p:cNvSpPr txBox="1"/>
          <p:nvPr/>
        </p:nvSpPr>
        <p:spPr>
          <a:xfrm>
            <a:off x="5253851" y="4790349"/>
            <a:ext cx="2884711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会社の本当の通帳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7"/>
          <p:cNvSpPr txBox="1"/>
          <p:nvPr/>
        </p:nvSpPr>
        <p:spPr>
          <a:xfrm rot="841258">
            <a:off x="6686551" y="4078899"/>
            <a:ext cx="91908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66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☞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7"/>
          <p:cNvSpPr txBox="1"/>
          <p:nvPr/>
        </p:nvSpPr>
        <p:spPr>
          <a:xfrm>
            <a:off x="1239965" y="4693602"/>
            <a:ext cx="2708650" cy="338554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人生で一番のどん底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7"/>
          <p:cNvSpPr txBox="1"/>
          <p:nvPr/>
        </p:nvSpPr>
        <p:spPr>
          <a:xfrm>
            <a:off x="1201268" y="2624073"/>
            <a:ext cx="2708650" cy="523220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起業時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人生で一番ワクワクしていた時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TextBox 863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8"/>
          <p:cNvSpPr txBox="1"/>
          <p:nvPr/>
        </p:nvSpPr>
        <p:spPr>
          <a:xfrm>
            <a:off x="0" y="1828800"/>
            <a:ext cx="9144000" cy="1446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8"/>
          <p:cNvSpPr txBox="1"/>
          <p:nvPr/>
        </p:nvSpPr>
        <p:spPr>
          <a:xfrm>
            <a:off x="513413" y="2279362"/>
            <a:ext cx="8630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お金がないとほんと地獄です。笑</a:t>
            </a:r>
            <a:endParaRPr/>
          </a:p>
        </p:txBody>
      </p:sp>
      <p:sp>
        <p:nvSpPr>
          <p:cNvPr id="870" name="TextBox 869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9"/>
          <p:cNvSpPr/>
          <p:nvPr/>
        </p:nvSpPr>
        <p:spPr>
          <a:xfrm>
            <a:off x="89072" y="2554864"/>
            <a:ext cx="9054696" cy="1812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5" name="Google Shape;875;p39"/>
          <p:cNvCxnSpPr/>
          <p:nvPr/>
        </p:nvCxnSpPr>
        <p:spPr>
          <a:xfrm flipH="1">
            <a:off x="4826327" y="1912438"/>
            <a:ext cx="338775" cy="5540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76" name="Google Shape;876;p39"/>
          <p:cNvCxnSpPr/>
          <p:nvPr/>
        </p:nvCxnSpPr>
        <p:spPr>
          <a:xfrm flipH="1">
            <a:off x="5125854" y="1870481"/>
            <a:ext cx="367691" cy="5342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77" name="Google Shape;877;p39"/>
          <p:cNvCxnSpPr/>
          <p:nvPr/>
        </p:nvCxnSpPr>
        <p:spPr>
          <a:xfrm flipH="1">
            <a:off x="4523019" y="2214658"/>
            <a:ext cx="124491" cy="737245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78" name="Google Shape;878;p39"/>
          <p:cNvCxnSpPr/>
          <p:nvPr/>
        </p:nvCxnSpPr>
        <p:spPr>
          <a:xfrm rot="10800000">
            <a:off x="4667492" y="2248155"/>
            <a:ext cx="159191" cy="26870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79" name="Google Shape;879;p39"/>
          <p:cNvCxnSpPr/>
          <p:nvPr/>
        </p:nvCxnSpPr>
        <p:spPr>
          <a:xfrm rot="10800000">
            <a:off x="5473454" y="1878804"/>
            <a:ext cx="318686" cy="149427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80" name="Google Shape;880;p39"/>
          <p:cNvCxnSpPr/>
          <p:nvPr/>
        </p:nvCxnSpPr>
        <p:spPr>
          <a:xfrm flipH="1">
            <a:off x="5790364" y="1140171"/>
            <a:ext cx="529317" cy="219630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81" name="Google Shape;881;p39"/>
          <p:cNvCxnSpPr/>
          <p:nvPr/>
        </p:nvCxnSpPr>
        <p:spPr>
          <a:xfrm rot="10800000">
            <a:off x="3664785" y="1486441"/>
            <a:ext cx="239243" cy="26672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82" name="Google Shape;882;p39"/>
          <p:cNvCxnSpPr/>
          <p:nvPr/>
        </p:nvCxnSpPr>
        <p:spPr>
          <a:xfrm flipH="1">
            <a:off x="3892344" y="1492943"/>
            <a:ext cx="290379" cy="288091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83" name="Google Shape;883;p39"/>
          <p:cNvCxnSpPr/>
          <p:nvPr/>
        </p:nvCxnSpPr>
        <p:spPr>
          <a:xfrm rot="10800000">
            <a:off x="4192594" y="1542974"/>
            <a:ext cx="310468" cy="135062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84" name="Google Shape;884;p39"/>
          <p:cNvSpPr/>
          <p:nvPr/>
        </p:nvSpPr>
        <p:spPr>
          <a:xfrm>
            <a:off x="6306158" y="11530"/>
            <a:ext cx="2837842" cy="51435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39"/>
          <p:cNvSpPr/>
          <p:nvPr/>
        </p:nvSpPr>
        <p:spPr>
          <a:xfrm>
            <a:off x="0" y="0"/>
            <a:ext cx="6338535" cy="5143500"/>
          </a:xfrm>
          <a:prstGeom prst="rect">
            <a:avLst/>
          </a:prstGeom>
          <a:solidFill>
            <a:schemeClr val="dk2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9"/>
          <p:cNvSpPr/>
          <p:nvPr/>
        </p:nvSpPr>
        <p:spPr>
          <a:xfrm>
            <a:off x="6338535" y="0"/>
            <a:ext cx="2805465" cy="557827"/>
          </a:xfrm>
          <a:prstGeom prst="rect">
            <a:avLst/>
          </a:prstGeom>
          <a:solidFill>
            <a:schemeClr val="accent4">
              <a:alpha val="36862"/>
            </a:schemeClr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独立後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7" name="Google Shape;887;p39"/>
          <p:cNvCxnSpPr/>
          <p:nvPr/>
        </p:nvCxnSpPr>
        <p:spPr>
          <a:xfrm flipH="1" rot="10800000">
            <a:off x="95841" y="2517591"/>
            <a:ext cx="722598" cy="4749"/>
          </a:xfrm>
          <a:prstGeom prst="straightConnector1">
            <a:avLst/>
          </a:prstGeom>
          <a:noFill/>
          <a:ln cap="flat" cmpd="sng" w="28575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88" name="Google Shape;888;p39"/>
          <p:cNvCxnSpPr/>
          <p:nvPr/>
        </p:nvCxnSpPr>
        <p:spPr>
          <a:xfrm flipH="1">
            <a:off x="2281703" y="1484079"/>
            <a:ext cx="1124684" cy="141276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89" name="Google Shape;889;p39"/>
          <p:cNvCxnSpPr/>
          <p:nvPr/>
        </p:nvCxnSpPr>
        <p:spPr>
          <a:xfrm flipH="1">
            <a:off x="1325697" y="1971361"/>
            <a:ext cx="356125" cy="209737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0" name="Google Shape;890;p39"/>
          <p:cNvCxnSpPr/>
          <p:nvPr/>
        </p:nvCxnSpPr>
        <p:spPr>
          <a:xfrm flipH="1" rot="10800000">
            <a:off x="795301" y="2181098"/>
            <a:ext cx="517882" cy="341242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1" name="Google Shape;891;p39"/>
          <p:cNvCxnSpPr/>
          <p:nvPr/>
        </p:nvCxnSpPr>
        <p:spPr>
          <a:xfrm rot="10800000">
            <a:off x="1674170" y="1988005"/>
            <a:ext cx="199369" cy="58964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2" name="Google Shape;892;p39"/>
          <p:cNvCxnSpPr/>
          <p:nvPr/>
        </p:nvCxnSpPr>
        <p:spPr>
          <a:xfrm flipH="1">
            <a:off x="1823339" y="1635664"/>
            <a:ext cx="458396" cy="402853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3" name="Google Shape;893;p39"/>
          <p:cNvCxnSpPr/>
          <p:nvPr/>
        </p:nvCxnSpPr>
        <p:spPr>
          <a:xfrm flipH="1">
            <a:off x="3388490" y="1473770"/>
            <a:ext cx="243120" cy="7263"/>
          </a:xfrm>
          <a:prstGeom prst="straightConnector1">
            <a:avLst/>
          </a:prstGeom>
          <a:noFill/>
          <a:ln cap="flat" cmpd="sng" w="38100">
            <a:solidFill>
              <a:srgbClr val="D6D6D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4" name="Google Shape;894;p39"/>
          <p:cNvCxnSpPr/>
          <p:nvPr/>
        </p:nvCxnSpPr>
        <p:spPr>
          <a:xfrm rot="10800000">
            <a:off x="6319466" y="1198970"/>
            <a:ext cx="587453" cy="344166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5" name="Google Shape;895;p39"/>
          <p:cNvCxnSpPr/>
          <p:nvPr/>
        </p:nvCxnSpPr>
        <p:spPr>
          <a:xfrm flipH="1">
            <a:off x="6907053" y="1568283"/>
            <a:ext cx="915575" cy="305068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6" name="Google Shape;896;p39"/>
          <p:cNvCxnSpPr/>
          <p:nvPr/>
        </p:nvCxnSpPr>
        <p:spPr>
          <a:xfrm rot="10800000">
            <a:off x="7842623" y="1627371"/>
            <a:ext cx="946317" cy="192839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7" name="Google Shape;897;p39"/>
          <p:cNvCxnSpPr/>
          <p:nvPr/>
        </p:nvCxnSpPr>
        <p:spPr>
          <a:xfrm flipH="1">
            <a:off x="8788940" y="2011437"/>
            <a:ext cx="319038" cy="144655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98" name="Google Shape;898;p39"/>
          <p:cNvSpPr txBox="1"/>
          <p:nvPr/>
        </p:nvSpPr>
        <p:spPr>
          <a:xfrm>
            <a:off x="-6531" y="3686197"/>
            <a:ext cx="6292693" cy="69602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39"/>
          <p:cNvSpPr txBox="1"/>
          <p:nvPr/>
        </p:nvSpPr>
        <p:spPr>
          <a:xfrm>
            <a:off x="415149" y="3703304"/>
            <a:ext cx="58427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000000"/>
                </a:solidFill>
                <a:latin typeface="Yu Gothic"/>
                <a:ea typeface="Arial"/>
                <a:cs typeface="Arial"/>
                <a:sym typeface="Arial"/>
              </a:rPr>
              <a:t>ただ、お金だけあっても幸福度は上がらない</a:t>
            </a: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900" name="Google Shape;900;p39"/>
          <p:cNvSpPr txBox="1"/>
          <p:nvPr/>
        </p:nvSpPr>
        <p:spPr>
          <a:xfrm rot="-493088">
            <a:off x="8220970" y="2009123"/>
            <a:ext cx="91908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66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☞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TextBox 900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39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40"/>
          <p:cNvSpPr txBox="1"/>
          <p:nvPr/>
        </p:nvSpPr>
        <p:spPr>
          <a:xfrm>
            <a:off x="0" y="978195"/>
            <a:ext cx="9144000" cy="1446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40"/>
          <p:cNvSpPr txBox="1"/>
          <p:nvPr/>
        </p:nvSpPr>
        <p:spPr>
          <a:xfrm>
            <a:off x="513413" y="1428757"/>
            <a:ext cx="86305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夢を追いかけている時が一番楽しい。</a:t>
            </a:r>
            <a:endParaRPr/>
          </a:p>
        </p:txBody>
      </p:sp>
      <p:sp>
        <p:nvSpPr>
          <p:cNvPr id="907" name="Google Shape;907;p40"/>
          <p:cNvSpPr txBox="1"/>
          <p:nvPr/>
        </p:nvSpPr>
        <p:spPr>
          <a:xfrm>
            <a:off x="0" y="3200922"/>
            <a:ext cx="9144000" cy="1446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40"/>
          <p:cNvSpPr txBox="1"/>
          <p:nvPr/>
        </p:nvSpPr>
        <p:spPr>
          <a:xfrm>
            <a:off x="170121" y="3725912"/>
            <a:ext cx="88037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苦しい時もあるけど、独立して良かったな。と思う。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TextBox 908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1"/>
          <p:cNvSpPr/>
          <p:nvPr/>
        </p:nvSpPr>
        <p:spPr>
          <a:xfrm>
            <a:off x="0" y="1"/>
            <a:ext cx="2906829" cy="514349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1"/>
          <p:cNvSpPr txBox="1"/>
          <p:nvPr/>
        </p:nvSpPr>
        <p:spPr>
          <a:xfrm>
            <a:off x="760396" y="1171365"/>
            <a:ext cx="158816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目</a:t>
            </a:r>
            <a:endParaRPr b="0" i="0" sz="8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次</a:t>
            </a:r>
            <a:endParaRPr/>
          </a:p>
        </p:txBody>
      </p:sp>
      <p:sp>
        <p:nvSpPr>
          <p:cNvPr id="915" name="Google Shape;915;p41"/>
          <p:cNvSpPr txBox="1"/>
          <p:nvPr/>
        </p:nvSpPr>
        <p:spPr>
          <a:xfrm>
            <a:off x="3534877" y="3509420"/>
            <a:ext cx="38978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④20代で実践すべき習慣・学び・お金のこと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1"/>
          <p:cNvSpPr txBox="1"/>
          <p:nvPr/>
        </p:nvSpPr>
        <p:spPr>
          <a:xfrm>
            <a:off x="3534877" y="2151325"/>
            <a:ext cx="464247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③2026年にも通用するキャリアの作り方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　 ・やって良かったこと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　 ・やらないほうがいいこと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41"/>
          <p:cNvSpPr txBox="1"/>
          <p:nvPr/>
        </p:nvSpPr>
        <p:spPr>
          <a:xfrm>
            <a:off x="3534877" y="4331796"/>
            <a:ext cx="46424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⑤目標・夢を叶える。の過程を実践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41"/>
          <p:cNvSpPr txBox="1"/>
          <p:nvPr/>
        </p:nvSpPr>
        <p:spPr>
          <a:xfrm>
            <a:off x="3534877" y="543129"/>
            <a:ext cx="31725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①自己紹介・会社紹介</a:t>
            </a:r>
            <a:endParaRPr b="0" i="0" sz="20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41"/>
          <p:cNvSpPr txBox="1"/>
          <p:nvPr/>
        </p:nvSpPr>
        <p:spPr>
          <a:xfrm>
            <a:off x="3534877" y="1347227"/>
            <a:ext cx="32505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②会社員・経営者・複業人材の違い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TextBox 919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2"/>
          <p:cNvSpPr txBox="1"/>
          <p:nvPr>
            <p:ph type="title"/>
          </p:nvPr>
        </p:nvSpPr>
        <p:spPr>
          <a:xfrm>
            <a:off x="311700" y="29592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何をして変わった？？</a:t>
            </a:r>
            <a:endParaRPr/>
          </a:p>
        </p:txBody>
      </p:sp>
      <p:sp>
        <p:nvSpPr>
          <p:cNvPr id="925" name="Google Shape;925;p42"/>
          <p:cNvSpPr txBox="1"/>
          <p:nvPr/>
        </p:nvSpPr>
        <p:spPr>
          <a:xfrm>
            <a:off x="1245582" y="1618724"/>
            <a:ext cx="20508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❶朝活</a:t>
            </a:r>
            <a:endParaRPr/>
          </a:p>
        </p:txBody>
      </p:sp>
      <p:sp>
        <p:nvSpPr>
          <p:cNvPr id="926" name="Google Shape;926;p42"/>
          <p:cNvSpPr txBox="1"/>
          <p:nvPr/>
        </p:nvSpPr>
        <p:spPr>
          <a:xfrm>
            <a:off x="1245582" y="2776964"/>
            <a:ext cx="20508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❷筋トレ</a:t>
            </a:r>
            <a:endParaRPr/>
          </a:p>
        </p:txBody>
      </p:sp>
      <p:sp>
        <p:nvSpPr>
          <p:cNvPr id="927" name="Google Shape;927;p42"/>
          <p:cNvSpPr txBox="1"/>
          <p:nvPr/>
        </p:nvSpPr>
        <p:spPr>
          <a:xfrm>
            <a:off x="1245581" y="3935204"/>
            <a:ext cx="20508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❸断捨離</a:t>
            </a:r>
            <a:endParaRPr/>
          </a:p>
        </p:txBody>
      </p:sp>
      <p:pic>
        <p:nvPicPr>
          <p:cNvPr descr="朝活で時間を有効に使う！ 仕事に趣味に、人生を豊かにする習慣｜東京個別チャンネル｜株式会社東京個別指導学院（TKG） さん" id="928" name="Google Shape;92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001" y="1220462"/>
            <a:ext cx="2509314" cy="1685087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筋トレを毎日するデメリットと回避方法について｜COSPA(コ・ス・パ) さん" id="929" name="Google Shape;92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7551" y="2124933"/>
            <a:ext cx="2509314" cy="1669834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物を減らしたいけど捨てられない人必見！物の捨て方や物を増やさないコツをご紹介｜TRANKROOM MAG さん" id="930" name="Google Shape;93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9318" y="3254897"/>
            <a:ext cx="3195361" cy="1669834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1" name="TextBox 930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朝時間が自分に革命をおこす 人生を変えるモーニングメソッド | ハル・エルロッド, 鹿田 昌美 |本 | 通販 | Amazon さん" id="935" name="Google Shape;93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278285"/>
            <a:ext cx="2304286" cy="3243069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43"/>
          <p:cNvSpPr txBox="1"/>
          <p:nvPr/>
        </p:nvSpPr>
        <p:spPr>
          <a:xfrm>
            <a:off x="2754837" y="1448910"/>
            <a:ext cx="3128430" cy="2245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①5時起き　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②筋トレ、ダッシュ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③アファメーション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④瞑想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43"/>
          <p:cNvSpPr txBox="1"/>
          <p:nvPr>
            <p:ph type="title"/>
          </p:nvPr>
        </p:nvSpPr>
        <p:spPr>
          <a:xfrm>
            <a:off x="311700" y="29592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❶朝活で何をしたのか</a:t>
            </a:r>
            <a:endParaRPr/>
          </a:p>
        </p:txBody>
      </p:sp>
      <p:pic>
        <p:nvPicPr>
          <p:cNvPr descr="朝活で時間を有効に使う！ 仕事に趣味に、人生を豊かにする習慣｜東京個別チャンネル｜株式会社東京個別指導学院（TKG） さん" id="938" name="Google Shape;93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0622" y="3618671"/>
            <a:ext cx="1784143" cy="1198111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9" name="Google Shape;939;p43"/>
          <p:cNvSpPr txBox="1"/>
          <p:nvPr/>
        </p:nvSpPr>
        <p:spPr>
          <a:xfrm>
            <a:off x="5883267" y="1448910"/>
            <a:ext cx="3128430" cy="2245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⑤イメージング   　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⑥読書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⑦日記を書く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⑧勉強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TextBox 939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4"/>
          <p:cNvSpPr txBox="1"/>
          <p:nvPr>
            <p:ph type="title"/>
          </p:nvPr>
        </p:nvSpPr>
        <p:spPr>
          <a:xfrm>
            <a:off x="311700" y="29592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-JP">
                <a:latin typeface="Yu Gothic"/>
              </a:rPr>
              <a:t>❶</a:t>
            </a:r>
            <a:r>
              <a:rPr lang="ja-JP" sz="3100" b="1">
                <a:solidFill>
                  <a:srgbClr val="1F2937"/>
                </a:solidFill>
                <a:latin typeface="Yu Gothic"/>
              </a:rPr>
              <a:t>起業前、実際に書いていた朝活スケジュール</a:t>
            </a:r>
            <a:endParaRPr/>
          </a:p>
        </p:txBody>
      </p:sp>
      <p:pic>
        <p:nvPicPr>
          <p:cNvPr descr="テキスト, 手紙&#10;&#10;自動的に生成された説明" id="945" name="Google Shape;945;p44"/>
          <p:cNvPicPr preferRelativeResize="0"/>
          <p:nvPr/>
        </p:nvPicPr>
        <p:blipFill rotWithShape="1">
          <a:blip r:embed="rId3">
            <a:alphaModFix/>
          </a:blip>
          <a:srcRect b="57710" l="0" r="0" t="11075"/>
          <a:stretch/>
        </p:blipFill>
        <p:spPr>
          <a:xfrm>
            <a:off x="257479" y="1623326"/>
            <a:ext cx="4338643" cy="2019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テキスト, 手紙&#10;&#10;自動的に生成された説明" id="946" name="Google Shape;946;p44"/>
          <p:cNvPicPr preferRelativeResize="0"/>
          <p:nvPr/>
        </p:nvPicPr>
        <p:blipFill rotWithShape="1">
          <a:blip r:embed="rId3">
            <a:alphaModFix/>
          </a:blip>
          <a:srcRect b="25974" l="0" r="0" t="42288"/>
          <a:stretch/>
        </p:blipFill>
        <p:spPr>
          <a:xfrm>
            <a:off x="4679434" y="1623326"/>
            <a:ext cx="4267091" cy="2019284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44"/>
          <p:cNvSpPr/>
          <p:nvPr/>
        </p:nvSpPr>
        <p:spPr>
          <a:xfrm>
            <a:off x="-4484" y="4586698"/>
            <a:ext cx="9144000" cy="556802"/>
          </a:xfrm>
          <a:prstGeom prst="rect">
            <a:avLst/>
          </a:prstGeom>
          <a:solidFill>
            <a:srgbClr val="FEED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0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２週間</a:t>
            </a:r>
            <a:r>
              <a:rPr b="0" i="0" lang="ja-JP" sz="20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くらいはほんとにきついが</a:t>
            </a:r>
            <a:r>
              <a:rPr b="1" i="0" lang="ja-JP" sz="20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3週目</a:t>
            </a:r>
            <a:r>
              <a:rPr b="0" i="0" lang="ja-JP" sz="20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くらいから少しずつ慣れてくる</a:t>
            </a:r>
            <a:endParaRPr/>
          </a:p>
        </p:txBody>
      </p:sp>
      <p:sp>
        <p:nvSpPr>
          <p:cNvPr id="948" name="TextBox 947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5"/>
          <p:cNvSpPr txBox="1"/>
          <p:nvPr>
            <p:ph type="title"/>
          </p:nvPr>
        </p:nvSpPr>
        <p:spPr>
          <a:xfrm>
            <a:off x="311700" y="29592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❷筋トレはどうしてきたのか</a:t>
            </a:r>
            <a:endParaRPr/>
          </a:p>
        </p:txBody>
      </p:sp>
      <p:pic>
        <p:nvPicPr>
          <p:cNvPr id="953" name="Google Shape;953;p45"/>
          <p:cNvPicPr preferRelativeResize="0"/>
          <p:nvPr/>
        </p:nvPicPr>
        <p:blipFill rotWithShape="1">
          <a:blip r:embed="rId3">
            <a:alphaModFix/>
          </a:blip>
          <a:srcRect b="14109" l="0" r="12829" t="9728"/>
          <a:stretch/>
        </p:blipFill>
        <p:spPr>
          <a:xfrm>
            <a:off x="130426" y="1346189"/>
            <a:ext cx="2238853" cy="260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45"/>
          <p:cNvPicPr preferRelativeResize="0"/>
          <p:nvPr/>
        </p:nvPicPr>
        <p:blipFill rotWithShape="1">
          <a:blip r:embed="rId4">
            <a:alphaModFix/>
          </a:blip>
          <a:srcRect b="7648" l="9218" r="0" t="0"/>
          <a:stretch/>
        </p:blipFill>
        <p:spPr>
          <a:xfrm>
            <a:off x="6981153" y="1352713"/>
            <a:ext cx="2092381" cy="260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45"/>
          <p:cNvPicPr preferRelativeResize="0"/>
          <p:nvPr/>
        </p:nvPicPr>
        <p:blipFill rotWithShape="1">
          <a:blip r:embed="rId5">
            <a:alphaModFix/>
          </a:blip>
          <a:srcRect b="11525" l="0" r="21827" t="9062"/>
          <a:stretch/>
        </p:blipFill>
        <p:spPr>
          <a:xfrm>
            <a:off x="2365040" y="1346190"/>
            <a:ext cx="2410647" cy="174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5687" y="1346189"/>
            <a:ext cx="2196000" cy="199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5153" y="2916651"/>
            <a:ext cx="2196000" cy="174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45"/>
          <p:cNvPicPr preferRelativeResize="0"/>
          <p:nvPr/>
        </p:nvPicPr>
        <p:blipFill rotWithShape="1">
          <a:blip r:embed="rId8">
            <a:alphaModFix/>
          </a:blip>
          <a:srcRect b="26734" l="15014" r="7219" t="0"/>
          <a:stretch/>
        </p:blipFill>
        <p:spPr>
          <a:xfrm>
            <a:off x="2390560" y="2916651"/>
            <a:ext cx="2385127" cy="1895622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45"/>
          <p:cNvSpPr/>
          <p:nvPr/>
        </p:nvSpPr>
        <p:spPr>
          <a:xfrm>
            <a:off x="-4484" y="4586698"/>
            <a:ext cx="9144000" cy="556802"/>
          </a:xfrm>
          <a:prstGeom prst="rect">
            <a:avLst/>
          </a:prstGeom>
          <a:solidFill>
            <a:srgbClr val="FEED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自重　→　週2回　→　週5,6回</a:t>
            </a:r>
            <a:endParaRPr/>
          </a:p>
        </p:txBody>
      </p:sp>
      <p:sp>
        <p:nvSpPr>
          <p:cNvPr id="960" name="TextBox 959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45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38761D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京都橘大学講義 2026リデザイン 31-45</dc:title>
  <dc:subject>2023年版講義スライドを画像保持のまま2026年向けに軽く更新</dc:subject>
</cp:coreProperties>
</file>