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06" roundtripDataSignature="AMtx7mjP7MvrWtR9kW8B+5XawEzgTvV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7303C6-33ED-4BA2-9871-D7C765C41CDE}">
  <a:tblStyle styleId="{5B7303C6-33ED-4BA2-9871-D7C765C41C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22AB94F-E912-4CA8-96E8-73A3251E373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DFD"/>
          </a:solidFill>
        </a:fill>
      </a:tcStyle>
    </a:band1H>
    <a:band2H>
      <a:tcTxStyle/>
    </a:band2H>
    <a:band1V>
      <a:tcTxStyle/>
      <a:tcStyle>
        <a:fill>
          <a:solidFill>
            <a:srgbClr val="E8EDFD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106" Type="http://customschemas.google.com/relationships/presentationmetadata" Target="meta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2"/>
          <p:cNvSpPr txBox="1"/>
          <p:nvPr>
            <p:ph idx="12" type="sldNum"/>
          </p:nvPr>
        </p:nvSpPr>
        <p:spPr>
          <a:xfrm>
            <a:off x="6868553" y="4811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" name="Google Shape;52;p112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12"/>
          <p:cNvCxnSpPr/>
          <p:nvPr/>
        </p:nvCxnSpPr>
        <p:spPr>
          <a:xfrm>
            <a:off x="218047" y="4799932"/>
            <a:ext cx="8707800" cy="0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12"/>
          <p:cNvSpPr txBox="1"/>
          <p:nvPr/>
        </p:nvSpPr>
        <p:spPr>
          <a:xfrm>
            <a:off x="7223503" y="4851950"/>
            <a:ext cx="148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 2023  Gorilla　Mountain　Co.Ltd..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4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32.jpg"/><Relationship Id="rId6" Type="http://schemas.openxmlformats.org/officeDocument/2006/relationships/image" Target="../media/image4.jpg"/><Relationship Id="rId7" Type="http://schemas.openxmlformats.org/officeDocument/2006/relationships/image" Target="../media/image17.jpg"/><Relationship Id="rId8" Type="http://schemas.openxmlformats.org/officeDocument/2006/relationships/image" Target="../media/image2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title"/>
          </p:nvPr>
        </p:nvSpPr>
        <p:spPr>
          <a:xfrm>
            <a:off x="650401" y="1134222"/>
            <a:ext cx="3921600" cy="20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あなたは、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これから一生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理学療法士として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生きていきますか？</a:t>
            </a: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4891225" y="4058875"/>
            <a:ext cx="3818700" cy="72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京都橘大学理学療法学科一期生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株式会社トレイズ　代表取締役　梅原雅之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成功者の法則】～人生の分岐点～ | CareerBuzz（キャリアバズ） さん"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4140" y="933247"/>
            <a:ext cx="4169271" cy="24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434075" y="3597210"/>
            <a:ext cx="43228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~30代前半までのキャリア戦略~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468353" y="284813"/>
            <a:ext cx="6172290" cy="567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564"/>
              <a:buFont typeface="Arial"/>
              <a:buNone/>
            </a:pPr>
            <a:r>
              <a:rPr b="1" i="0" lang="ja-JP" sz="2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進行形のその他事業内容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382343" y="4071914"/>
            <a:ext cx="8368200" cy="741468"/>
          </a:xfrm>
          <a:prstGeom prst="rect">
            <a:avLst/>
          </a:prstGeom>
          <a:solidFill>
            <a:srgbClr val="FF0000">
              <a:alpha val="7843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777523" y="4376796"/>
            <a:ext cx="5789596" cy="454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理学療法士やその他医療職の価値と給与を上げる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3926237" y="4119166"/>
            <a:ext cx="12692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MISSION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10"/>
          <p:cNvGrpSpPr/>
          <p:nvPr/>
        </p:nvGrpSpPr>
        <p:grpSpPr>
          <a:xfrm>
            <a:off x="4311332" y="986469"/>
            <a:ext cx="3875739" cy="2914843"/>
            <a:chOff x="956928" y="0"/>
            <a:chExt cx="3875739" cy="2914843"/>
          </a:xfrm>
        </p:grpSpPr>
        <p:sp>
          <p:nvSpPr>
            <p:cNvPr id="157" name="Google Shape;157;p10"/>
            <p:cNvSpPr/>
            <p:nvPr/>
          </p:nvSpPr>
          <p:spPr>
            <a:xfrm>
              <a:off x="2218019" y="0"/>
              <a:ext cx="1416302" cy="9205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CC8CE"/>
                </a:gs>
                <a:gs pos="35000">
                  <a:srgbClr val="D0D6DC"/>
                </a:gs>
                <a:gs pos="100000">
                  <a:srgbClr val="EDF1F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0"/>
            <p:cNvSpPr txBox="1"/>
            <p:nvPr/>
          </p:nvSpPr>
          <p:spPr>
            <a:xfrm>
              <a:off x="2262959" y="44940"/>
              <a:ext cx="1326422" cy="830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ja-JP" sz="2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整体</a:t>
              </a: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1713665" y="460130"/>
              <a:ext cx="2453900" cy="2453900"/>
            </a:xfrm>
            <a:custGeom>
              <a:rect b="b" l="l" r="r" t="t"/>
              <a:pathLst>
                <a:path extrusionOk="0" h="120000" w="120000">
                  <a:moveTo>
                    <a:pt x="94437" y="10867"/>
                  </a:moveTo>
                  <a:lnTo>
                    <a:pt x="94437" y="10867"/>
                  </a:lnTo>
                  <a:cubicBezTo>
                    <a:pt x="112478" y="23512"/>
                    <a:pt x="122138" y="45026"/>
                    <a:pt x="119601" y="66910"/>
                  </a:cubicBezTo>
                </a:path>
              </a:pathLst>
            </a:custGeom>
            <a:noFill/>
            <a:ln cap="flat" cmpd="sng" w="9525">
              <a:solidFill>
                <a:srgbClr val="7289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3173497" y="1841070"/>
              <a:ext cx="1659170" cy="9205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EDDE3"/>
                </a:gs>
                <a:gs pos="35000">
                  <a:srgbClr val="DBE5EB"/>
                </a:gs>
                <a:gs pos="100000">
                  <a:srgbClr val="F0F4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0"/>
            <p:cNvSpPr txBox="1"/>
            <p:nvPr/>
          </p:nvSpPr>
          <p:spPr>
            <a:xfrm>
              <a:off x="3218437" y="1886010"/>
              <a:ext cx="1569290" cy="830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ja-JP" sz="2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エステ</a:t>
              </a: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1713562" y="460943"/>
              <a:ext cx="2453900" cy="2453900"/>
            </a:xfrm>
            <a:custGeom>
              <a:rect b="b" l="l" r="r" t="t"/>
              <a:pathLst>
                <a:path extrusionOk="0" h="120000" w="120000">
                  <a:moveTo>
                    <a:pt x="88521" y="112788"/>
                  </a:moveTo>
                  <a:cubicBezTo>
                    <a:pt x="70723" y="122404"/>
                    <a:pt x="49277" y="122404"/>
                    <a:pt x="31479" y="112788"/>
                  </a:cubicBezTo>
                </a:path>
              </a:pathLst>
            </a:custGeom>
            <a:noFill/>
            <a:ln cap="flat" cmpd="sng" w="9525">
              <a:solidFill>
                <a:srgbClr val="ACB8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956928" y="1841070"/>
              <a:ext cx="1842028" cy="92059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EDDE3"/>
                </a:gs>
                <a:gs pos="35000">
                  <a:srgbClr val="DBE5EB"/>
                </a:gs>
                <a:gs pos="100000">
                  <a:srgbClr val="F0F4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0"/>
            <p:cNvSpPr txBox="1"/>
            <p:nvPr/>
          </p:nvSpPr>
          <p:spPr>
            <a:xfrm>
              <a:off x="1001868" y="1886010"/>
              <a:ext cx="1752148" cy="830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ja-JP" sz="2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トレーニング</a:t>
              </a: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1713458" y="460117"/>
              <a:ext cx="2453900" cy="2453900"/>
            </a:xfrm>
            <a:custGeom>
              <a:rect b="b" l="l" r="r" t="t"/>
              <a:pathLst>
                <a:path extrusionOk="0" h="120000" w="120000">
                  <a:moveTo>
                    <a:pt x="401" y="66925"/>
                  </a:moveTo>
                  <a:lnTo>
                    <a:pt x="401" y="66925"/>
                  </a:lnTo>
                  <a:cubicBezTo>
                    <a:pt x="-2072" y="45641"/>
                    <a:pt x="6992" y="24654"/>
                    <a:pt x="24182" y="11864"/>
                  </a:cubicBezTo>
                </a:path>
              </a:pathLst>
            </a:custGeom>
            <a:noFill/>
            <a:ln cap="flat" cmpd="sng" w="9525">
              <a:solidFill>
                <a:srgbClr val="ACB8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0"/>
          <p:cNvSpPr txBox="1"/>
          <p:nvPr/>
        </p:nvSpPr>
        <p:spPr>
          <a:xfrm>
            <a:off x="587596" y="1467363"/>
            <a:ext cx="20836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40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FC展開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587596" y="2936035"/>
            <a:ext cx="34845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200" u="none" cap="none" strike="noStrike">
                <a:solidFill>
                  <a:srgbClr val="040C28"/>
                </a:solidFill>
                <a:latin typeface="Yu Gothic"/>
                <a:ea typeface="Arial"/>
                <a:cs typeface="Arial"/>
                <a:sym typeface="Arial"/>
              </a:rPr>
              <a:t>FC(フランチャイズ)とは</a:t>
            </a:r>
            <a:endParaRPr b="0" i="0" sz="1200" u="none" cap="none" strike="noStrike">
              <a:solidFill>
                <a:srgbClr val="040C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200" u="none" cap="none" strike="noStrike">
                <a:solidFill>
                  <a:srgbClr val="040C28"/>
                </a:solidFill>
                <a:latin typeface="Yu Gothic"/>
                <a:ea typeface="Arial"/>
                <a:cs typeface="Arial"/>
                <a:sym typeface="Arial"/>
              </a:rPr>
              <a:t>本部の有する商標や販売・経営ノウハウなどを加盟店に与えるかわりに、対価として、加盟店が本部に支払うシステム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0" y="1828800"/>
            <a:ext cx="9144000" cy="1446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281658" y="2279362"/>
            <a:ext cx="69779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幼少期から独立するまでの経験など</a:t>
            </a:r>
            <a:endParaRPr/>
          </a:p>
        </p:txBody>
      </p:sp>
      <p:sp>
        <p:nvSpPr>
          <p:cNvPr id="174" name="TextBox 173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/>
          <p:nvPr/>
        </p:nvSpPr>
        <p:spPr>
          <a:xfrm>
            <a:off x="89072" y="2554864"/>
            <a:ext cx="9054696" cy="1812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2"/>
          <p:cNvCxnSpPr/>
          <p:nvPr/>
        </p:nvCxnSpPr>
        <p:spPr>
          <a:xfrm flipH="1">
            <a:off x="4903010" y="1912438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0" name="Google Shape;180;p12"/>
          <p:cNvCxnSpPr/>
          <p:nvPr/>
        </p:nvCxnSpPr>
        <p:spPr>
          <a:xfrm flipH="1">
            <a:off x="5202537" y="1870481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1" name="Google Shape;181;p12"/>
          <p:cNvCxnSpPr/>
          <p:nvPr/>
        </p:nvCxnSpPr>
        <p:spPr>
          <a:xfrm flipH="1">
            <a:off x="4599702" y="2214658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2" name="Google Shape;182;p12"/>
          <p:cNvCxnSpPr/>
          <p:nvPr/>
        </p:nvCxnSpPr>
        <p:spPr>
          <a:xfrm rot="10800000">
            <a:off x="4744175" y="2248155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3" name="Google Shape;183;p12"/>
          <p:cNvCxnSpPr/>
          <p:nvPr/>
        </p:nvCxnSpPr>
        <p:spPr>
          <a:xfrm rot="10800000">
            <a:off x="3741468" y="1486441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4" name="Google Shape;184;p12"/>
          <p:cNvCxnSpPr/>
          <p:nvPr/>
        </p:nvCxnSpPr>
        <p:spPr>
          <a:xfrm flipH="1">
            <a:off x="3969027" y="1492943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5" name="Google Shape;185;p12"/>
          <p:cNvCxnSpPr/>
          <p:nvPr/>
        </p:nvCxnSpPr>
        <p:spPr>
          <a:xfrm rot="10800000">
            <a:off x="4269277" y="1542974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6" name="Google Shape;186;p12"/>
          <p:cNvSpPr/>
          <p:nvPr/>
        </p:nvSpPr>
        <p:spPr>
          <a:xfrm>
            <a:off x="2342" y="-16886"/>
            <a:ext cx="9141425" cy="5160386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-16170" y="93"/>
            <a:ext cx="3715359" cy="571732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幼少期〜高校生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12"/>
          <p:cNvCxnSpPr/>
          <p:nvPr/>
        </p:nvCxnSpPr>
        <p:spPr>
          <a:xfrm flipH="1" rot="10800000">
            <a:off x="95841" y="2517591"/>
            <a:ext cx="722598" cy="474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9" name="Google Shape;189;p12"/>
          <p:cNvCxnSpPr/>
          <p:nvPr/>
        </p:nvCxnSpPr>
        <p:spPr>
          <a:xfrm flipH="1">
            <a:off x="2281703" y="1484079"/>
            <a:ext cx="1124684" cy="14127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0" name="Google Shape;190;p12"/>
          <p:cNvCxnSpPr/>
          <p:nvPr/>
        </p:nvCxnSpPr>
        <p:spPr>
          <a:xfrm flipH="1">
            <a:off x="1325697" y="1971361"/>
            <a:ext cx="356125" cy="20973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1" name="Google Shape;191;p12"/>
          <p:cNvCxnSpPr/>
          <p:nvPr/>
        </p:nvCxnSpPr>
        <p:spPr>
          <a:xfrm flipH="1" rot="10800000">
            <a:off x="795301" y="2181098"/>
            <a:ext cx="517882" cy="34124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2" name="Google Shape;192;p12"/>
          <p:cNvCxnSpPr/>
          <p:nvPr/>
        </p:nvCxnSpPr>
        <p:spPr>
          <a:xfrm rot="10800000">
            <a:off x="1674170" y="1988005"/>
            <a:ext cx="199369" cy="589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3" name="Google Shape;193;p12"/>
          <p:cNvCxnSpPr/>
          <p:nvPr/>
        </p:nvCxnSpPr>
        <p:spPr>
          <a:xfrm flipH="1">
            <a:off x="1823339" y="1635664"/>
            <a:ext cx="458396" cy="40285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4" name="Google Shape;194;p12"/>
          <p:cNvCxnSpPr/>
          <p:nvPr/>
        </p:nvCxnSpPr>
        <p:spPr>
          <a:xfrm flipH="1">
            <a:off x="3388490" y="1473770"/>
            <a:ext cx="243120" cy="72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5" name="Google Shape;195;p12"/>
          <p:cNvCxnSpPr/>
          <p:nvPr/>
        </p:nvCxnSpPr>
        <p:spPr>
          <a:xfrm flipH="1">
            <a:off x="4905180" y="1900703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6" name="Google Shape;196;p12"/>
          <p:cNvCxnSpPr/>
          <p:nvPr/>
        </p:nvCxnSpPr>
        <p:spPr>
          <a:xfrm flipH="1">
            <a:off x="4601872" y="2202923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7" name="Google Shape;197;p12"/>
          <p:cNvCxnSpPr/>
          <p:nvPr/>
        </p:nvCxnSpPr>
        <p:spPr>
          <a:xfrm rot="10800000">
            <a:off x="4746345" y="2236420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8" name="Google Shape;198;p12"/>
          <p:cNvCxnSpPr/>
          <p:nvPr/>
        </p:nvCxnSpPr>
        <p:spPr>
          <a:xfrm flipH="1">
            <a:off x="3971197" y="1481208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9" name="Google Shape;199;p12"/>
          <p:cNvCxnSpPr/>
          <p:nvPr/>
        </p:nvCxnSpPr>
        <p:spPr>
          <a:xfrm rot="10800000">
            <a:off x="4271447" y="1531239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0" name="Google Shape;200;p12"/>
          <p:cNvSpPr/>
          <p:nvPr/>
        </p:nvSpPr>
        <p:spPr>
          <a:xfrm>
            <a:off x="3699188" y="-1747"/>
            <a:ext cx="1916255" cy="574806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大学生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2"/>
          <p:cNvCxnSpPr/>
          <p:nvPr/>
        </p:nvCxnSpPr>
        <p:spPr>
          <a:xfrm flipH="1">
            <a:off x="5204707" y="1858746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2" name="Google Shape;202;p12"/>
          <p:cNvCxnSpPr/>
          <p:nvPr/>
        </p:nvCxnSpPr>
        <p:spPr>
          <a:xfrm rot="10800000">
            <a:off x="3743638" y="1474706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3" name="Google Shape;203;p12"/>
          <p:cNvSpPr/>
          <p:nvPr/>
        </p:nvSpPr>
        <p:spPr>
          <a:xfrm>
            <a:off x="5615677" y="0"/>
            <a:ext cx="1012366" cy="571826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会社員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12"/>
          <p:cNvCxnSpPr/>
          <p:nvPr/>
        </p:nvCxnSpPr>
        <p:spPr>
          <a:xfrm rot="10800000">
            <a:off x="5642222" y="1858749"/>
            <a:ext cx="318686" cy="149427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5" name="Google Shape;205;p12"/>
          <p:cNvCxnSpPr/>
          <p:nvPr/>
        </p:nvCxnSpPr>
        <p:spPr>
          <a:xfrm flipH="1">
            <a:off x="5959132" y="1120116"/>
            <a:ext cx="529317" cy="219630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6" name="Google Shape;206;p12"/>
          <p:cNvSpPr/>
          <p:nvPr/>
        </p:nvSpPr>
        <p:spPr>
          <a:xfrm>
            <a:off x="6628043" y="0"/>
            <a:ext cx="2515957" cy="571825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独立後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12"/>
          <p:cNvCxnSpPr/>
          <p:nvPr/>
        </p:nvCxnSpPr>
        <p:spPr>
          <a:xfrm rot="10800000">
            <a:off x="6497749" y="1123630"/>
            <a:ext cx="587453" cy="34416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8" name="Google Shape;208;p12"/>
          <p:cNvCxnSpPr/>
          <p:nvPr/>
        </p:nvCxnSpPr>
        <p:spPr>
          <a:xfrm flipH="1">
            <a:off x="7085336" y="1492943"/>
            <a:ext cx="915575" cy="305068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9" name="Google Shape;209;p12"/>
          <p:cNvCxnSpPr/>
          <p:nvPr/>
        </p:nvCxnSpPr>
        <p:spPr>
          <a:xfrm rot="10800000">
            <a:off x="8020907" y="1552031"/>
            <a:ext cx="720461" cy="197450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10" name="Google Shape;210;p12"/>
          <p:cNvCxnSpPr/>
          <p:nvPr/>
        </p:nvCxnSpPr>
        <p:spPr>
          <a:xfrm flipH="1">
            <a:off x="8737323" y="1971361"/>
            <a:ext cx="302401" cy="156808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1" name="Google Shape;211;p12"/>
          <p:cNvSpPr/>
          <p:nvPr/>
        </p:nvSpPr>
        <p:spPr>
          <a:xfrm>
            <a:off x="355060" y="3164506"/>
            <a:ext cx="4729455" cy="1668892"/>
          </a:xfrm>
          <a:prstGeom prst="rect">
            <a:avLst/>
          </a:prstGeom>
          <a:solidFill>
            <a:schemeClr val="dk1">
              <a:alpha val="50196"/>
            </a:schemeClr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Point💡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社会人からの人生はジェットコースター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/>
          <p:nvPr/>
        </p:nvSpPr>
        <p:spPr>
          <a:xfrm>
            <a:off x="89072" y="2554864"/>
            <a:ext cx="9054696" cy="1812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13"/>
          <p:cNvCxnSpPr/>
          <p:nvPr/>
        </p:nvCxnSpPr>
        <p:spPr>
          <a:xfrm flipH="1">
            <a:off x="4826327" y="1912438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18" name="Google Shape;218;p13"/>
          <p:cNvCxnSpPr/>
          <p:nvPr/>
        </p:nvCxnSpPr>
        <p:spPr>
          <a:xfrm flipH="1">
            <a:off x="5125854" y="1870481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19" name="Google Shape;219;p13"/>
          <p:cNvCxnSpPr/>
          <p:nvPr/>
        </p:nvCxnSpPr>
        <p:spPr>
          <a:xfrm rot="10800000">
            <a:off x="6319466" y="1198970"/>
            <a:ext cx="587453" cy="344166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0" name="Google Shape;220;p13"/>
          <p:cNvCxnSpPr/>
          <p:nvPr/>
        </p:nvCxnSpPr>
        <p:spPr>
          <a:xfrm flipH="1">
            <a:off x="6907053" y="1568283"/>
            <a:ext cx="915575" cy="305068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1" name="Google Shape;221;p13"/>
          <p:cNvCxnSpPr/>
          <p:nvPr/>
        </p:nvCxnSpPr>
        <p:spPr>
          <a:xfrm rot="10800000">
            <a:off x="7842623" y="1627371"/>
            <a:ext cx="946317" cy="192839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2" name="Google Shape;222;p13"/>
          <p:cNvCxnSpPr/>
          <p:nvPr/>
        </p:nvCxnSpPr>
        <p:spPr>
          <a:xfrm flipH="1">
            <a:off x="8723242" y="2011437"/>
            <a:ext cx="384736" cy="1590439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3" name="Google Shape;223;p13"/>
          <p:cNvCxnSpPr/>
          <p:nvPr/>
        </p:nvCxnSpPr>
        <p:spPr>
          <a:xfrm flipH="1">
            <a:off x="4523019" y="2214658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4" name="Google Shape;224;p13"/>
          <p:cNvCxnSpPr/>
          <p:nvPr/>
        </p:nvCxnSpPr>
        <p:spPr>
          <a:xfrm rot="10800000">
            <a:off x="4667492" y="2248155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5" name="Google Shape;225;p13"/>
          <p:cNvCxnSpPr/>
          <p:nvPr/>
        </p:nvCxnSpPr>
        <p:spPr>
          <a:xfrm rot="10800000">
            <a:off x="5473454" y="1878804"/>
            <a:ext cx="318686" cy="1494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6" name="Google Shape;226;p13"/>
          <p:cNvCxnSpPr/>
          <p:nvPr/>
        </p:nvCxnSpPr>
        <p:spPr>
          <a:xfrm flipH="1">
            <a:off x="5790364" y="1140171"/>
            <a:ext cx="529317" cy="219630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7" name="Google Shape;227;p13"/>
          <p:cNvCxnSpPr/>
          <p:nvPr/>
        </p:nvCxnSpPr>
        <p:spPr>
          <a:xfrm rot="10800000">
            <a:off x="3664785" y="1486441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8" name="Google Shape;228;p13"/>
          <p:cNvCxnSpPr/>
          <p:nvPr/>
        </p:nvCxnSpPr>
        <p:spPr>
          <a:xfrm flipH="1">
            <a:off x="3892344" y="1492943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29" name="Google Shape;229;p13"/>
          <p:cNvCxnSpPr/>
          <p:nvPr/>
        </p:nvCxnSpPr>
        <p:spPr>
          <a:xfrm rot="10800000">
            <a:off x="4192594" y="1542974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30" name="Google Shape;230;p13"/>
          <p:cNvSpPr/>
          <p:nvPr/>
        </p:nvSpPr>
        <p:spPr>
          <a:xfrm>
            <a:off x="2343" y="-16886"/>
            <a:ext cx="3696846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3686585" y="3823"/>
            <a:ext cx="5459403" cy="5143500"/>
          </a:xfrm>
          <a:prstGeom prst="rect">
            <a:avLst/>
          </a:prstGeom>
          <a:solidFill>
            <a:schemeClr val="dk2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-16170" y="93"/>
            <a:ext cx="3715359" cy="557827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幼少期〜高校生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13"/>
          <p:cNvCxnSpPr/>
          <p:nvPr/>
        </p:nvCxnSpPr>
        <p:spPr>
          <a:xfrm flipH="1" rot="10800000">
            <a:off x="95841" y="2517591"/>
            <a:ext cx="722598" cy="474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4" name="Google Shape;234;p13"/>
          <p:cNvCxnSpPr/>
          <p:nvPr/>
        </p:nvCxnSpPr>
        <p:spPr>
          <a:xfrm flipH="1">
            <a:off x="2281703" y="1484079"/>
            <a:ext cx="1124684" cy="14127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5" name="Google Shape;235;p13"/>
          <p:cNvCxnSpPr/>
          <p:nvPr/>
        </p:nvCxnSpPr>
        <p:spPr>
          <a:xfrm flipH="1">
            <a:off x="1325697" y="1971361"/>
            <a:ext cx="356125" cy="20973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6" name="Google Shape;236;p13"/>
          <p:cNvCxnSpPr/>
          <p:nvPr/>
        </p:nvCxnSpPr>
        <p:spPr>
          <a:xfrm flipH="1" rot="10800000">
            <a:off x="795301" y="2181098"/>
            <a:ext cx="517882" cy="34124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7" name="Google Shape;237;p13"/>
          <p:cNvCxnSpPr/>
          <p:nvPr/>
        </p:nvCxnSpPr>
        <p:spPr>
          <a:xfrm rot="10800000">
            <a:off x="1674170" y="1988005"/>
            <a:ext cx="199369" cy="589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8" name="Google Shape;238;p13"/>
          <p:cNvCxnSpPr/>
          <p:nvPr/>
        </p:nvCxnSpPr>
        <p:spPr>
          <a:xfrm flipH="1">
            <a:off x="1823339" y="1635664"/>
            <a:ext cx="458396" cy="40285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9" name="Google Shape;239;p13"/>
          <p:cNvCxnSpPr/>
          <p:nvPr/>
        </p:nvCxnSpPr>
        <p:spPr>
          <a:xfrm flipH="1">
            <a:off x="3388490" y="1473770"/>
            <a:ext cx="243120" cy="72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0" name="TextBox 23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89072" y="2554864"/>
            <a:ext cx="9054696" cy="1812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14"/>
          <p:cNvCxnSpPr/>
          <p:nvPr/>
        </p:nvCxnSpPr>
        <p:spPr>
          <a:xfrm flipH="1">
            <a:off x="4826327" y="1912438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6" name="Google Shape;246;p14"/>
          <p:cNvCxnSpPr/>
          <p:nvPr/>
        </p:nvCxnSpPr>
        <p:spPr>
          <a:xfrm flipH="1">
            <a:off x="5125854" y="1870481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7" name="Google Shape;247;p14"/>
          <p:cNvCxnSpPr/>
          <p:nvPr/>
        </p:nvCxnSpPr>
        <p:spPr>
          <a:xfrm rot="10800000">
            <a:off x="6319466" y="1198970"/>
            <a:ext cx="587453" cy="344166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8" name="Google Shape;248;p14"/>
          <p:cNvCxnSpPr/>
          <p:nvPr/>
        </p:nvCxnSpPr>
        <p:spPr>
          <a:xfrm flipH="1">
            <a:off x="6907053" y="1568283"/>
            <a:ext cx="915575" cy="305068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9" name="Google Shape;249;p14"/>
          <p:cNvCxnSpPr/>
          <p:nvPr/>
        </p:nvCxnSpPr>
        <p:spPr>
          <a:xfrm rot="10800000">
            <a:off x="7842623" y="1627371"/>
            <a:ext cx="946317" cy="192839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0" name="Google Shape;250;p14"/>
          <p:cNvCxnSpPr/>
          <p:nvPr/>
        </p:nvCxnSpPr>
        <p:spPr>
          <a:xfrm flipH="1">
            <a:off x="8723242" y="2011437"/>
            <a:ext cx="384736" cy="1590439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1" name="Google Shape;251;p14"/>
          <p:cNvCxnSpPr/>
          <p:nvPr/>
        </p:nvCxnSpPr>
        <p:spPr>
          <a:xfrm flipH="1">
            <a:off x="4523019" y="2214658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2" name="Google Shape;252;p14"/>
          <p:cNvCxnSpPr/>
          <p:nvPr/>
        </p:nvCxnSpPr>
        <p:spPr>
          <a:xfrm rot="10800000">
            <a:off x="4667492" y="2248155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3" name="Google Shape;253;p14"/>
          <p:cNvCxnSpPr/>
          <p:nvPr/>
        </p:nvCxnSpPr>
        <p:spPr>
          <a:xfrm rot="10800000">
            <a:off x="5473454" y="1878804"/>
            <a:ext cx="318686" cy="1494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4" name="Google Shape;254;p14"/>
          <p:cNvCxnSpPr/>
          <p:nvPr/>
        </p:nvCxnSpPr>
        <p:spPr>
          <a:xfrm flipH="1">
            <a:off x="5790364" y="1140171"/>
            <a:ext cx="529317" cy="219630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5" name="Google Shape;255;p14"/>
          <p:cNvCxnSpPr/>
          <p:nvPr/>
        </p:nvCxnSpPr>
        <p:spPr>
          <a:xfrm rot="10800000">
            <a:off x="3664785" y="1486441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6" name="Google Shape;256;p14"/>
          <p:cNvCxnSpPr/>
          <p:nvPr/>
        </p:nvCxnSpPr>
        <p:spPr>
          <a:xfrm flipH="1">
            <a:off x="3892344" y="1492943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57" name="Google Shape;257;p14"/>
          <p:cNvCxnSpPr/>
          <p:nvPr/>
        </p:nvCxnSpPr>
        <p:spPr>
          <a:xfrm rot="10800000">
            <a:off x="4192594" y="1542974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8" name="Google Shape;258;p14"/>
          <p:cNvSpPr/>
          <p:nvPr/>
        </p:nvSpPr>
        <p:spPr>
          <a:xfrm>
            <a:off x="2343" y="-16886"/>
            <a:ext cx="3696846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3686585" y="3823"/>
            <a:ext cx="5459403" cy="5143500"/>
          </a:xfrm>
          <a:prstGeom prst="rect">
            <a:avLst/>
          </a:prstGeom>
          <a:solidFill>
            <a:schemeClr val="dk2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-16170" y="93"/>
            <a:ext cx="3715359" cy="557827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幼少期〜高校生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14"/>
          <p:cNvCxnSpPr/>
          <p:nvPr/>
        </p:nvCxnSpPr>
        <p:spPr>
          <a:xfrm flipH="1" rot="10800000">
            <a:off x="95841" y="2517591"/>
            <a:ext cx="722598" cy="474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62" name="Google Shape;262;p14"/>
          <p:cNvCxnSpPr/>
          <p:nvPr/>
        </p:nvCxnSpPr>
        <p:spPr>
          <a:xfrm flipH="1">
            <a:off x="2281703" y="1484079"/>
            <a:ext cx="1124684" cy="14127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63" name="Google Shape;263;p14"/>
          <p:cNvCxnSpPr/>
          <p:nvPr/>
        </p:nvCxnSpPr>
        <p:spPr>
          <a:xfrm flipH="1">
            <a:off x="1325697" y="1971361"/>
            <a:ext cx="356125" cy="20973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64" name="Google Shape;264;p14"/>
          <p:cNvCxnSpPr/>
          <p:nvPr/>
        </p:nvCxnSpPr>
        <p:spPr>
          <a:xfrm flipH="1" rot="10800000">
            <a:off x="795301" y="2181098"/>
            <a:ext cx="517882" cy="34124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65" name="Google Shape;265;p14"/>
          <p:cNvCxnSpPr/>
          <p:nvPr/>
        </p:nvCxnSpPr>
        <p:spPr>
          <a:xfrm rot="10800000">
            <a:off x="1674170" y="1988005"/>
            <a:ext cx="199369" cy="589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66" name="Google Shape;266;p14"/>
          <p:cNvCxnSpPr/>
          <p:nvPr/>
        </p:nvCxnSpPr>
        <p:spPr>
          <a:xfrm flipH="1">
            <a:off x="1823339" y="1635664"/>
            <a:ext cx="458396" cy="40285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67" name="Google Shape;267;p14"/>
          <p:cNvCxnSpPr/>
          <p:nvPr/>
        </p:nvCxnSpPr>
        <p:spPr>
          <a:xfrm flipH="1">
            <a:off x="3388490" y="1473770"/>
            <a:ext cx="243120" cy="72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8" name="Google Shape;268;p14"/>
          <p:cNvSpPr/>
          <p:nvPr/>
        </p:nvSpPr>
        <p:spPr>
          <a:xfrm>
            <a:off x="355060" y="3164506"/>
            <a:ext cx="4729455" cy="1668892"/>
          </a:xfrm>
          <a:prstGeom prst="rect">
            <a:avLst/>
          </a:prstGeom>
          <a:solidFill>
            <a:schemeClr val="dk1">
              <a:alpha val="50196"/>
            </a:schemeClr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Point💡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・商売は身近なものだった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・スポーツはずっと得意だった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（理学療法士を選んだのもこれが理由）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・小さな挫折はあったが比較的幸せな状態だった気がする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並んで立っている数人の人たち&#10;&#10;低い精度で自動的に生成された説明" id="269" name="Google Shape;2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3299" y="2730110"/>
            <a:ext cx="3065603" cy="2298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店のカウンターで料理をしている男性&#10;&#10;低い精度で自動的に生成された説明" id="270" name="Google Shape;2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4167" y="139914"/>
            <a:ext cx="3050439" cy="20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 txBox="1"/>
          <p:nvPr/>
        </p:nvSpPr>
        <p:spPr>
          <a:xfrm>
            <a:off x="5405821" y="1872047"/>
            <a:ext cx="3048785" cy="307777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祖父と60年続いた田舎のスーパー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5411707" y="4724581"/>
            <a:ext cx="3057195" cy="307777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中学全国駅伝の集合写真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/>
          <p:nvPr/>
        </p:nvSpPr>
        <p:spPr>
          <a:xfrm>
            <a:off x="89072" y="2554864"/>
            <a:ext cx="9054696" cy="1812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5"/>
          <p:cNvCxnSpPr/>
          <p:nvPr/>
        </p:nvCxnSpPr>
        <p:spPr>
          <a:xfrm flipH="1">
            <a:off x="4826327" y="1912438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79" name="Google Shape;279;p15"/>
          <p:cNvCxnSpPr/>
          <p:nvPr/>
        </p:nvCxnSpPr>
        <p:spPr>
          <a:xfrm rot="10800000">
            <a:off x="6319466" y="1198970"/>
            <a:ext cx="587453" cy="344166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0" name="Google Shape;280;p15"/>
          <p:cNvCxnSpPr/>
          <p:nvPr/>
        </p:nvCxnSpPr>
        <p:spPr>
          <a:xfrm flipH="1">
            <a:off x="6907053" y="1568283"/>
            <a:ext cx="915575" cy="305068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1" name="Google Shape;281;p15"/>
          <p:cNvCxnSpPr/>
          <p:nvPr/>
        </p:nvCxnSpPr>
        <p:spPr>
          <a:xfrm rot="10800000">
            <a:off x="7842623" y="1627371"/>
            <a:ext cx="946317" cy="192839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2" name="Google Shape;282;p15"/>
          <p:cNvCxnSpPr/>
          <p:nvPr/>
        </p:nvCxnSpPr>
        <p:spPr>
          <a:xfrm flipH="1">
            <a:off x="8723242" y="2011437"/>
            <a:ext cx="384736" cy="1590439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3" name="Google Shape;283;p15"/>
          <p:cNvCxnSpPr/>
          <p:nvPr/>
        </p:nvCxnSpPr>
        <p:spPr>
          <a:xfrm flipH="1">
            <a:off x="4523019" y="2214658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4" name="Google Shape;284;p15"/>
          <p:cNvCxnSpPr/>
          <p:nvPr/>
        </p:nvCxnSpPr>
        <p:spPr>
          <a:xfrm rot="10800000">
            <a:off x="4667492" y="2248155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5" name="Google Shape;285;p15"/>
          <p:cNvCxnSpPr/>
          <p:nvPr/>
        </p:nvCxnSpPr>
        <p:spPr>
          <a:xfrm rot="10800000">
            <a:off x="5473454" y="1878804"/>
            <a:ext cx="318686" cy="1494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6" name="Google Shape;286;p15"/>
          <p:cNvCxnSpPr/>
          <p:nvPr/>
        </p:nvCxnSpPr>
        <p:spPr>
          <a:xfrm flipH="1">
            <a:off x="5790364" y="1140171"/>
            <a:ext cx="529317" cy="219630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7" name="Google Shape;287;p15"/>
          <p:cNvCxnSpPr/>
          <p:nvPr/>
        </p:nvCxnSpPr>
        <p:spPr>
          <a:xfrm flipH="1">
            <a:off x="3892344" y="1492943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88" name="Google Shape;288;p15"/>
          <p:cNvCxnSpPr/>
          <p:nvPr/>
        </p:nvCxnSpPr>
        <p:spPr>
          <a:xfrm rot="10800000">
            <a:off x="4192594" y="1542974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9" name="Google Shape;289;p15"/>
          <p:cNvSpPr/>
          <p:nvPr/>
        </p:nvSpPr>
        <p:spPr>
          <a:xfrm>
            <a:off x="3622506" y="6225"/>
            <a:ext cx="1914737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4107" y="344"/>
            <a:ext cx="3618298" cy="5143500"/>
          </a:xfrm>
          <a:prstGeom prst="rect">
            <a:avLst/>
          </a:prstGeom>
          <a:solidFill>
            <a:schemeClr val="dk2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3622405" y="-5151"/>
            <a:ext cx="1902973" cy="459055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大学生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15"/>
          <p:cNvCxnSpPr/>
          <p:nvPr/>
        </p:nvCxnSpPr>
        <p:spPr>
          <a:xfrm flipH="1" rot="10800000">
            <a:off x="95841" y="2517591"/>
            <a:ext cx="722598" cy="4749"/>
          </a:xfrm>
          <a:prstGeom prst="straightConnector1">
            <a:avLst/>
          </a:prstGeom>
          <a:noFill/>
          <a:ln cap="flat" cmpd="sng" w="28575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3" name="Google Shape;293;p15"/>
          <p:cNvCxnSpPr/>
          <p:nvPr/>
        </p:nvCxnSpPr>
        <p:spPr>
          <a:xfrm flipH="1">
            <a:off x="2281703" y="1484079"/>
            <a:ext cx="1124684" cy="141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4" name="Google Shape;294;p15"/>
          <p:cNvCxnSpPr/>
          <p:nvPr/>
        </p:nvCxnSpPr>
        <p:spPr>
          <a:xfrm flipH="1">
            <a:off x="1325697" y="1971361"/>
            <a:ext cx="356125" cy="209737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5" name="Google Shape;295;p15"/>
          <p:cNvCxnSpPr/>
          <p:nvPr/>
        </p:nvCxnSpPr>
        <p:spPr>
          <a:xfrm flipH="1" rot="10800000">
            <a:off x="795301" y="2181098"/>
            <a:ext cx="517882" cy="34124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6" name="Google Shape;296;p15"/>
          <p:cNvCxnSpPr/>
          <p:nvPr/>
        </p:nvCxnSpPr>
        <p:spPr>
          <a:xfrm rot="10800000">
            <a:off x="1674170" y="1988005"/>
            <a:ext cx="199369" cy="5896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7" name="Google Shape;297;p15"/>
          <p:cNvCxnSpPr/>
          <p:nvPr/>
        </p:nvCxnSpPr>
        <p:spPr>
          <a:xfrm flipH="1">
            <a:off x="1823339" y="1635664"/>
            <a:ext cx="458396" cy="40285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8" name="Google Shape;298;p15"/>
          <p:cNvCxnSpPr/>
          <p:nvPr/>
        </p:nvCxnSpPr>
        <p:spPr>
          <a:xfrm flipH="1">
            <a:off x="3388490" y="1473770"/>
            <a:ext cx="243120" cy="726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99" name="Google Shape;299;p15"/>
          <p:cNvSpPr/>
          <p:nvPr/>
        </p:nvSpPr>
        <p:spPr>
          <a:xfrm>
            <a:off x="5525765" y="6754"/>
            <a:ext cx="3618298" cy="5143500"/>
          </a:xfrm>
          <a:prstGeom prst="rect">
            <a:avLst/>
          </a:prstGeom>
          <a:solidFill>
            <a:schemeClr val="dk2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5"/>
          <p:cNvCxnSpPr/>
          <p:nvPr/>
        </p:nvCxnSpPr>
        <p:spPr>
          <a:xfrm flipH="1">
            <a:off x="5125854" y="1870481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01" name="Google Shape;301;p15"/>
          <p:cNvCxnSpPr/>
          <p:nvPr/>
        </p:nvCxnSpPr>
        <p:spPr>
          <a:xfrm rot="10800000">
            <a:off x="3664785" y="1486441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2" name="TextBox 301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人, 男, 屋内, 座る が含まれている画像&#10;&#10;自動的に生成された説明" id="67" name="Google Shape;67;p2"/>
          <p:cNvPicPr preferRelativeResize="0"/>
          <p:nvPr/>
        </p:nvPicPr>
        <p:blipFill rotWithShape="1">
          <a:blip r:embed="rId3">
            <a:alphaModFix amt="36000"/>
          </a:blip>
          <a:srcRect b="1" l="0" r="13055" t="3164"/>
          <a:stretch/>
        </p:blipFill>
        <p:spPr>
          <a:xfrm rot="-626135">
            <a:off x="120727" y="1864014"/>
            <a:ext cx="3819241" cy="3096863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屋内, 人, スポーツ, 部屋 が含まれている画像&#10;&#10;自動的に生成された説明" id="68" name="Google Shape;68;p2"/>
          <p:cNvPicPr preferRelativeResize="0"/>
          <p:nvPr/>
        </p:nvPicPr>
        <p:blipFill rotWithShape="1">
          <a:blip r:embed="rId4">
            <a:alphaModFix amt="65000"/>
          </a:blip>
          <a:srcRect b="0" l="0" r="34748" t="12450"/>
          <a:stretch/>
        </p:blipFill>
        <p:spPr>
          <a:xfrm>
            <a:off x="4798398" y="1387338"/>
            <a:ext cx="4057376" cy="3629317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>
            <p:ph type="title"/>
          </p:nvPr>
        </p:nvSpPr>
        <p:spPr>
          <a:xfrm>
            <a:off x="1298612" y="966438"/>
            <a:ext cx="6786295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社会人として</a:t>
            </a:r>
            <a:br>
              <a:rPr lang="ja-JP"/>
            </a:br>
            <a:r>
              <a:rPr lang="ja-JP">
                <a:latin typeface="Yu Gothic"/>
              </a:rPr>
              <a:t>理学療法士としてどう生きていくか</a:t>
            </a: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目標とは？目的との違いや達成するためのポイントを紹介 - バックオフィスクラウドのジンジャー（jinjer） さん" id="74" name="Google Shape;74;p3"/>
          <p:cNvPicPr preferRelativeResize="0"/>
          <p:nvPr/>
        </p:nvPicPr>
        <p:blipFill rotWithShape="1">
          <a:blip r:embed="rId3">
            <a:alphaModFix amt="54000"/>
          </a:blip>
          <a:srcRect b="0" l="0" r="0" t="0"/>
          <a:stretch/>
        </p:blipFill>
        <p:spPr>
          <a:xfrm>
            <a:off x="1808071" y="0"/>
            <a:ext cx="5527856" cy="310595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>
            <p:ph type="title"/>
          </p:nvPr>
        </p:nvSpPr>
        <p:spPr>
          <a:xfrm>
            <a:off x="358323" y="1776418"/>
            <a:ext cx="8427351" cy="1973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 sz="5400" b="1">
                <a:solidFill>
                  <a:srgbClr val="1F2937"/>
                </a:solidFill>
                <a:latin typeface="Yu Gothic"/>
              </a:rPr>
              <a:t>今日の目標</a:t>
            </a: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楽しく生きる方法～私の人生が劇的に変化した実践心理学NLPの学び～ さん" id="80" name="Google Shape;80;p4"/>
          <p:cNvPicPr preferRelativeResize="0"/>
          <p:nvPr/>
        </p:nvPicPr>
        <p:blipFill rotWithShape="1">
          <a:blip r:embed="rId3">
            <a:alphaModFix amt="70000"/>
          </a:blip>
          <a:srcRect b="2003" l="0" r="0" t="2737"/>
          <a:stretch/>
        </p:blipFill>
        <p:spPr>
          <a:xfrm>
            <a:off x="2392310" y="1371139"/>
            <a:ext cx="6439989" cy="3631553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>
            <p:ph type="title"/>
          </p:nvPr>
        </p:nvSpPr>
        <p:spPr>
          <a:xfrm>
            <a:off x="311699" y="111478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solidFill>
                  <a:schemeClr val="dk1"/>
                </a:solidFill>
                <a:latin typeface="Yu Gothic"/>
              </a:rPr>
              <a:t>①人生(社会人)を楽しむ方法を伝える</a:t>
            </a: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成功者に学ぶのTwitterイラスト検索結果。 さん" id="86" name="Google Shape;86;p5"/>
          <p:cNvPicPr preferRelativeResize="0"/>
          <p:nvPr/>
        </p:nvPicPr>
        <p:blipFill rotWithShape="1">
          <a:blip r:embed="rId3">
            <a:alphaModFix amt="47000"/>
          </a:blip>
          <a:srcRect b="0" l="0" r="0" t="0"/>
          <a:stretch/>
        </p:blipFill>
        <p:spPr>
          <a:xfrm>
            <a:off x="4441371" y="440871"/>
            <a:ext cx="4493799" cy="44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>
            <p:ph type="title"/>
          </p:nvPr>
        </p:nvSpPr>
        <p:spPr>
          <a:xfrm>
            <a:off x="220259" y="1210323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②起業家マインドを持つきっかけを与える</a:t>
            </a: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1"/>
            <a:ext cx="2906829" cy="51434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760396" y="1171365"/>
            <a:ext cx="15881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目</a:t>
            </a:r>
            <a:endParaRPr b="0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3534877" y="3509420"/>
            <a:ext cx="58418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④20代で実践すべき習慣・学び・お金のこと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534877" y="2151325"/>
            <a:ext cx="4642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③2026年にも通用するキャリアの作り方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　</a:t>
            </a:r>
            <a:r>
              <a:rPr b="0" i="0" lang="ja-JP" sz="18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・やって良かったこと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　・やらないほうがいいこと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3534877" y="4331796"/>
            <a:ext cx="4642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⑤目標・夢を叶える。の過程を実践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3534877" y="543129"/>
            <a:ext cx="3172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①自己紹介・会社紹介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3534877" y="1347227"/>
            <a:ext cx="3250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②会社員・経営者・複業人材の違い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0" y="1"/>
            <a:ext cx="2906829" cy="51434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760396" y="1171365"/>
            <a:ext cx="15881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目</a:t>
            </a:r>
            <a:endParaRPr b="0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3534877" y="3509420"/>
            <a:ext cx="38978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④20代で実践すべき習慣・学び・お金のこと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3534877" y="2151325"/>
            <a:ext cx="4642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③2026年にも通用するキャリアの作り方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　</a:t>
            </a:r>
            <a:r>
              <a:rPr b="0" i="0" lang="ja-JP" sz="18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・やって良かったこと</a:t>
            </a:r>
            <a:endParaRPr b="0" i="0" sz="18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　・やらないほうがいいこと</a:t>
            </a:r>
            <a:endParaRPr b="0" i="0" sz="18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3534877" y="4331796"/>
            <a:ext cx="4642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⑤目標・夢を叶える。の過程を実践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3534877" y="543129"/>
            <a:ext cx="38978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ja-JP" sz="2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①自己紹介・会社紹介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534877" y="1347227"/>
            <a:ext cx="3250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②会社員・経営者・複業人材の違い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ベッドに横たえている女性&#10;&#10;中程度の精度で自動的に生成された説明"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449545" y="917490"/>
            <a:ext cx="4869794" cy="32507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/>
        </p:nvSpPr>
        <p:spPr>
          <a:xfrm>
            <a:off x="5715979" y="1054693"/>
            <a:ext cx="21561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1993年9月29日(32歳)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4258896" y="1033683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生年月日　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4258897" y="376844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名前</a:t>
            </a:r>
            <a:endParaRPr/>
          </a:p>
        </p:txBody>
      </p:sp>
      <p:sp>
        <p:nvSpPr>
          <p:cNvPr id="118" name="Google Shape;118;p8"/>
          <p:cNvSpPr txBox="1"/>
          <p:nvPr/>
        </p:nvSpPr>
        <p:spPr>
          <a:xfrm>
            <a:off x="5715981" y="397854"/>
            <a:ext cx="21561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梅原雅之(うめ)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4258896" y="3770250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座右の銘</a:t>
            </a:r>
            <a:endParaRPr/>
          </a:p>
        </p:txBody>
      </p:sp>
      <p:sp>
        <p:nvSpPr>
          <p:cNvPr id="120" name="Google Shape;120;p8"/>
          <p:cNvSpPr txBox="1"/>
          <p:nvPr/>
        </p:nvSpPr>
        <p:spPr>
          <a:xfrm>
            <a:off x="4258896" y="3060382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職業</a:t>
            </a:r>
            <a:endParaRPr/>
          </a:p>
        </p:txBody>
      </p:sp>
      <p:sp>
        <p:nvSpPr>
          <p:cNvPr id="121" name="Google Shape;121;p8"/>
          <p:cNvSpPr txBox="1"/>
          <p:nvPr/>
        </p:nvSpPr>
        <p:spPr>
          <a:xfrm>
            <a:off x="4258896" y="2362719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趣味</a:t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5715980" y="2364656"/>
            <a:ext cx="27084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新しいことに挑戦すること</a:t>
            </a:r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5715979" y="3081392"/>
            <a:ext cx="123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会社経営者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5715979" y="3791260"/>
            <a:ext cx="23547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現状維持は衰退と同じ</a:t>
            </a:r>
            <a:endParaRPr/>
          </a:p>
        </p:txBody>
      </p:sp>
      <p:sp>
        <p:nvSpPr>
          <p:cNvPr id="125" name="Google Shape;125;p8"/>
          <p:cNvSpPr txBox="1"/>
          <p:nvPr/>
        </p:nvSpPr>
        <p:spPr>
          <a:xfrm>
            <a:off x="4258897" y="4428102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保有資格</a:t>
            </a:r>
            <a:endParaRPr/>
          </a:p>
        </p:txBody>
      </p:sp>
      <p:sp>
        <p:nvSpPr>
          <p:cNvPr id="126" name="Google Shape;126;p8"/>
          <p:cNvSpPr txBox="1"/>
          <p:nvPr/>
        </p:nvSpPr>
        <p:spPr>
          <a:xfrm>
            <a:off x="5715980" y="4428152"/>
            <a:ext cx="23547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理学療法士、調理師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5715979" y="1697460"/>
            <a:ext cx="33342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和歌山県海草郡紀美野町</a:t>
            </a:r>
            <a:r>
              <a:rPr b="0" i="0" lang="ja-JP" sz="12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(マジで田舎)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4258897" y="1676450"/>
            <a:ext cx="1098547" cy="3385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出身　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/>
          <p:nvPr/>
        </p:nvSpPr>
        <p:spPr>
          <a:xfrm>
            <a:off x="387900" y="4217786"/>
            <a:ext cx="8368200" cy="741468"/>
          </a:xfrm>
          <a:prstGeom prst="rect">
            <a:avLst/>
          </a:prstGeom>
          <a:solidFill>
            <a:srgbClr val="FF0000">
              <a:alpha val="7843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1715" y="2513544"/>
            <a:ext cx="992146" cy="74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0890" y="3369234"/>
            <a:ext cx="992146" cy="68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5">
            <a:alphaModFix/>
          </a:blip>
          <a:srcRect b="0" l="11032" r="0" t="0"/>
          <a:stretch/>
        </p:blipFill>
        <p:spPr>
          <a:xfrm>
            <a:off x="2668174" y="3347836"/>
            <a:ext cx="992146" cy="68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0890" y="2506359"/>
            <a:ext cx="992147" cy="76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7099" y="2506712"/>
            <a:ext cx="2117587" cy="1525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訪問リハビリの仕事内容とは？ | 「カイゴジョブ」介護職の求人・転職・仕事探し さん" id="139" name="Google Shape;13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67991" y="2751414"/>
            <a:ext cx="1792526" cy="1192844"/>
          </a:xfrm>
          <a:prstGeom prst="rect">
            <a:avLst/>
          </a:prstGeom>
          <a:noFill/>
          <a:ln>
            <a:noFill/>
          </a:ln>
          <a:effectLst>
            <a:outerShdw sx="1000" rotWithShape="0" algn="tl" sy="1000">
              <a:srgbClr val="000000"/>
            </a:outerShdw>
          </a:effectLst>
        </p:spPr>
      </p:pic>
      <p:sp>
        <p:nvSpPr>
          <p:cNvPr id="140" name="Google Shape;140;p9"/>
          <p:cNvSpPr txBox="1"/>
          <p:nvPr/>
        </p:nvSpPr>
        <p:spPr>
          <a:xfrm>
            <a:off x="1783080" y="4522668"/>
            <a:ext cx="5789596" cy="454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理学療法士やその他医療職の価値と給与を上げる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5201093" y="1131758"/>
            <a:ext cx="32420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◉株式会社Malowと提携(和歌山)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・訪問リハビリテーション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447099" y="1125617"/>
            <a:ext cx="355500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◉</a:t>
            </a:r>
            <a:r>
              <a:rPr b="1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BodyNate</a:t>
            </a: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(神戸三宮)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・痩身エステ 　・整体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・パーソナルトレーニング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3931794" y="4265038"/>
            <a:ext cx="12692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MISSION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おからでフードロス削減】おからなのに「もちもち！おからぽんで」。CAMPFIREにて先行予約販売開始〈OKARAT〉｜株式会社オカラテクノロジズの プレスリリース さん" id="144" name="Google Shape;14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01093" y="2751414"/>
            <a:ext cx="1792526" cy="11928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5201093" y="1802928"/>
            <a:ext cx="39008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◉株式会社オカラテクノロジーズと提携(宮崎)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5201093" y="2153636"/>
            <a:ext cx="2519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・オカラを使った食品事業</a:t>
            </a:r>
            <a:endParaRPr/>
          </a:p>
        </p:txBody>
      </p:sp>
      <p:sp>
        <p:nvSpPr>
          <p:cNvPr id="147" name="Google Shape;147;p9"/>
          <p:cNvSpPr txBox="1"/>
          <p:nvPr/>
        </p:nvSpPr>
        <p:spPr>
          <a:xfrm>
            <a:off x="468353" y="278147"/>
            <a:ext cx="5893258" cy="573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7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564"/>
              <a:buFont typeface="Arial"/>
              <a:buNone/>
            </a:pPr>
            <a:r>
              <a:rPr b="1" i="0" lang="ja-JP" sz="2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株式会社トレイズ　事業内容</a:t>
            </a:r>
            <a:endParaRPr/>
          </a:p>
        </p:txBody>
      </p:sp>
      <p:sp>
        <p:nvSpPr>
          <p:cNvPr id="148" name="TextBox 14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38761D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京都橘大学講義 2026リデザイン 1-15</dc:title>
  <dc:subject>2023年版講義スライドを画像保持のまま2026年向けに軽く更新</dc:subject>
</cp:coreProperties>
</file>